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4" r:id="rId4"/>
    <p:sldId id="327" r:id="rId5"/>
    <p:sldId id="265" r:id="rId6"/>
    <p:sldId id="270" r:id="rId7"/>
    <p:sldId id="271" r:id="rId8"/>
    <p:sldId id="272" r:id="rId9"/>
    <p:sldId id="273" r:id="rId10"/>
    <p:sldId id="274" r:id="rId11"/>
    <p:sldId id="275" r:id="rId12"/>
    <p:sldId id="266" r:id="rId13"/>
    <p:sldId id="32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9B6"/>
    <a:srgbClr val="2B5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623" autoAdjust="0"/>
  </p:normalViewPr>
  <p:slideViewPr>
    <p:cSldViewPr snapToGrid="0">
      <p:cViewPr varScale="1">
        <p:scale>
          <a:sx n="115" d="100"/>
          <a:sy n="115" d="100"/>
        </p:scale>
        <p:origin x="84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445CE-C1B6-4051-9F08-7CCE14D9E7BA}" type="datetimeFigureOut">
              <a:rPr lang="en-US" smtClean="0"/>
              <a:t>2/22/2021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452D5-E9AC-4E95-8596-6EC60F11AB0C}" type="slidenum">
              <a:rPr lang="en-US" smtClean="0"/>
              <a:t>‹#›</a:t>
            </a:fld>
            <a:endParaRPr lang="en-US"/>
          </a:p>
        </p:txBody>
      </p:sp>
    </p:spTree>
    <p:extLst>
      <p:ext uri="{BB962C8B-B14F-4D97-AF65-F5344CB8AC3E}">
        <p14:creationId xmlns:p14="http://schemas.microsoft.com/office/powerpoint/2010/main" val="160009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with any “Chapter 1” you should always start with the Basics.   In anticipation of getting the right job, you must make certain commitments to your purpose.  You’ll find that understanding “who you are” will be essential to a successful outcome.  Say to yourself:  “I will be open to learning more about myself and embracing my strengths and challenges.”  And, start today to believe it.</a:t>
            </a:r>
          </a:p>
          <a:p>
            <a:endParaRPr lang="en-US" dirty="0"/>
          </a:p>
        </p:txBody>
      </p:sp>
      <p:sp>
        <p:nvSpPr>
          <p:cNvPr id="4" name="Slide Number Placeholder 3"/>
          <p:cNvSpPr>
            <a:spLocks noGrp="1"/>
          </p:cNvSpPr>
          <p:nvPr>
            <p:ph type="sldNum" sz="quarter" idx="5"/>
          </p:nvPr>
        </p:nvSpPr>
        <p:spPr/>
        <p:txBody>
          <a:bodyPr/>
          <a:lstStyle/>
          <a:p>
            <a:fld id="{226C9690-1A45-4041-B059-9878DE7AE80F}" type="slidenum">
              <a:rPr lang="en-US" smtClean="0"/>
              <a:t>1</a:t>
            </a:fld>
            <a:endParaRPr lang="en-US"/>
          </a:p>
        </p:txBody>
      </p:sp>
    </p:spTree>
    <p:extLst>
      <p:ext uri="{BB962C8B-B14F-4D97-AF65-F5344CB8AC3E}">
        <p14:creationId xmlns:p14="http://schemas.microsoft.com/office/powerpoint/2010/main" val="349608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452D5-E9AC-4E95-8596-6EC60F11AB0C}" type="slidenum">
              <a:rPr lang="en-US" smtClean="0"/>
              <a:t>2</a:t>
            </a:fld>
            <a:endParaRPr lang="en-US"/>
          </a:p>
        </p:txBody>
      </p:sp>
    </p:spTree>
    <p:extLst>
      <p:ext uri="{BB962C8B-B14F-4D97-AF65-F5344CB8AC3E}">
        <p14:creationId xmlns:p14="http://schemas.microsoft.com/office/powerpoint/2010/main" val="330354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5D8CA7-0E78-4764-9891-BBD0DD58019C}"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122219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44948-DC5C-4883-8A08-270053AF792B}"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253935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74BB4-95C6-4C43-8661-ECA30EF38576}"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194732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4FDE5-4DAF-4783-990B-55CDEA89B9A8}"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271973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525E4-13BF-4697-8A18-075C11F57F13}"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289476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29C5CB-DE0D-4002-A4EE-B0CD87DF69E9}" type="datetime1">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196739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A63AF-DE52-467C-AC8C-4A993C45F983}" type="datetime1">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96040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BF0BF4-04FF-49B6-96D4-B4C7B6FD0833}" type="datetime1">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41547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5147-7F02-4C5E-A256-3D81516B5DCA}" type="datetime1">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307266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C9552-3811-4927-9366-5EA24AF97121}" type="datetime1">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398187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56670-ECDE-4120-84ED-8D4060A9B608}" type="datetime1">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1E4A-8D98-4CF0-A371-FD4543696882}" type="slidenum">
              <a:rPr lang="en-US" smtClean="0"/>
              <a:t>‹#›</a:t>
            </a:fld>
            <a:endParaRPr lang="en-US"/>
          </a:p>
        </p:txBody>
      </p:sp>
    </p:spTree>
    <p:extLst>
      <p:ext uri="{BB962C8B-B14F-4D97-AF65-F5344CB8AC3E}">
        <p14:creationId xmlns:p14="http://schemas.microsoft.com/office/powerpoint/2010/main" val="49127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2A056-308F-49C7-97DC-F432E64DEC6B}" type="datetime1">
              <a:rPr lang="en-US" smtClean="0"/>
              <a:t>2/22/2021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1E4A-8D98-4CF0-A371-FD4543696882}" type="slidenum">
              <a:rPr lang="en-US" smtClean="0"/>
              <a:t>‹#›</a:t>
            </a:fld>
            <a:endParaRPr lang="en-US"/>
          </a:p>
        </p:txBody>
      </p:sp>
    </p:spTree>
    <p:extLst>
      <p:ext uri="{BB962C8B-B14F-4D97-AF65-F5344CB8AC3E}">
        <p14:creationId xmlns:p14="http://schemas.microsoft.com/office/powerpoint/2010/main" val="570862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40DEF-02A1-4D83-9FFE-E697AAB0F05F}"/>
              </a:ext>
            </a:extLst>
          </p:cNvPr>
          <p:cNvSpPr/>
          <p:nvPr/>
        </p:nvSpPr>
        <p:spPr>
          <a:xfrm>
            <a:off x="0" y="629173"/>
            <a:ext cx="9144000" cy="830997"/>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defTabSz="457189">
              <a:defRPr/>
            </a:pPr>
            <a:r>
              <a:rPr lang="en-US" sz="4800" dirty="0">
                <a:solidFill>
                  <a:prstClr val="white">
                    <a:lumMod val="95000"/>
                  </a:prstClr>
                </a:solidFill>
                <a:latin typeface="Impact" panose="020B0806030902050204" pitchFamily="34" charset="0"/>
              </a:rPr>
              <a:t>       </a:t>
            </a:r>
            <a:r>
              <a:rPr lang="en-US" sz="4800" dirty="0">
                <a:solidFill>
                  <a:prstClr val="white">
                    <a:lumMod val="95000"/>
                  </a:prstClr>
                </a:solidFill>
                <a:effectLst>
                  <a:innerShdw blurRad="63500" dist="50800" dir="16200000">
                    <a:prstClr val="black">
                      <a:alpha val="50000"/>
                    </a:prstClr>
                  </a:innerShdw>
                </a:effectLst>
                <a:latin typeface="Impact" panose="020B0806030902050204" pitchFamily="34" charset="0"/>
              </a:rPr>
              <a:t>CHAPTER 9</a:t>
            </a:r>
          </a:p>
        </p:txBody>
      </p:sp>
      <p:sp>
        <p:nvSpPr>
          <p:cNvPr id="6" name="TextBox 5">
            <a:extLst>
              <a:ext uri="{FF2B5EF4-FFF2-40B4-BE49-F238E27FC236}">
                <a16:creationId xmlns:a16="http://schemas.microsoft.com/office/drawing/2014/main" id="{91B498C8-7D8C-47A0-8D3C-EA51C4A646B1}"/>
              </a:ext>
            </a:extLst>
          </p:cNvPr>
          <p:cNvSpPr txBox="1"/>
          <p:nvPr/>
        </p:nvSpPr>
        <p:spPr>
          <a:xfrm>
            <a:off x="796551" y="1460170"/>
            <a:ext cx="4671920" cy="572721"/>
          </a:xfrm>
          <a:prstGeom prst="rect">
            <a:avLst/>
          </a:prstGeom>
          <a:noFill/>
        </p:spPr>
        <p:txBody>
          <a:bodyPr wrap="none" rtlCol="0">
            <a:spAutoFit/>
          </a:bodyPr>
          <a:lstStyle/>
          <a:p>
            <a:pPr marL="0" marR="0">
              <a:lnSpc>
                <a:spcPct val="107000"/>
              </a:lnSpc>
              <a:spcBef>
                <a:spcPts val="0"/>
              </a:spcBef>
              <a:spcAft>
                <a:spcPts val="600"/>
              </a:spcAft>
              <a:tabLst>
                <a:tab pos="1222375" algn="l"/>
              </a:tabLst>
            </a:pPr>
            <a:r>
              <a:rPr lang="en-US" sz="3200" spc="150" dirty="0">
                <a:solidFill>
                  <a:srgbClr val="3C79B6"/>
                </a:solidFill>
                <a:effectLst>
                  <a:outerShdw blurRad="50800" dist="38100" dir="2700000" algn="tl" rotWithShape="0">
                    <a:prstClr val="black">
                      <a:alpha val="40000"/>
                    </a:prstClr>
                  </a:outerShdw>
                </a:effectLst>
                <a:latin typeface="Impact" panose="020B0806030902050204" pitchFamily="34" charset="0"/>
                <a:ea typeface="Microsoft JhengHei Light" panose="020B0304030504040204" pitchFamily="34" charset="-120"/>
                <a:cs typeface="Times New Roman" panose="02020603050405020304" pitchFamily="18" charset="0"/>
              </a:rPr>
              <a:t>THE SEARCH PARAMETERS</a:t>
            </a:r>
          </a:p>
        </p:txBody>
      </p:sp>
      <p:sp>
        <p:nvSpPr>
          <p:cNvPr id="7" name="TextBox 6">
            <a:extLst>
              <a:ext uri="{FF2B5EF4-FFF2-40B4-BE49-F238E27FC236}">
                <a16:creationId xmlns:a16="http://schemas.microsoft.com/office/drawing/2014/main" id="{D73ADE0B-F3B0-477D-A53B-3E58C179D288}"/>
              </a:ext>
            </a:extLst>
          </p:cNvPr>
          <p:cNvSpPr txBox="1"/>
          <p:nvPr/>
        </p:nvSpPr>
        <p:spPr>
          <a:xfrm>
            <a:off x="910243" y="5391904"/>
            <a:ext cx="7323514" cy="646331"/>
          </a:xfrm>
          <a:prstGeom prst="rect">
            <a:avLst/>
          </a:prstGeom>
          <a:noFill/>
        </p:spPr>
        <p:txBody>
          <a:bodyPr wrap="square">
            <a:spAutoFit/>
          </a:bodyPr>
          <a:lstStyle/>
          <a:p>
            <a:pPr marL="0" marR="0">
              <a:spcBef>
                <a:spcPts val="0"/>
              </a:spcBef>
              <a:tabLst>
                <a:tab pos="1222375" algn="l"/>
              </a:tabLst>
            </a:pPr>
            <a:r>
              <a:rPr lang="en-US"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Outcomes:  “I</a:t>
            </a:r>
            <a:r>
              <a:rPr lang="en-US" sz="1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will develop an understanding of the factors that will drive my</a:t>
            </a:r>
          </a:p>
          <a:p>
            <a:pPr marL="0" marR="0">
              <a:spcBef>
                <a:spcPts val="0"/>
              </a:spcBef>
              <a:tabLst>
                <a:tab pos="1222375" algn="l"/>
              </a:tabLst>
            </a:pPr>
            <a:r>
              <a:rPr lang="en-US" sz="18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search, including location, function, and industry or sector.</a:t>
            </a:r>
          </a:p>
        </p:txBody>
      </p:sp>
      <p:sp>
        <p:nvSpPr>
          <p:cNvPr id="9" name="TextBox 8">
            <a:extLst>
              <a:ext uri="{FF2B5EF4-FFF2-40B4-BE49-F238E27FC236}">
                <a16:creationId xmlns:a16="http://schemas.microsoft.com/office/drawing/2014/main" id="{5D6C106C-90FA-45B1-A0B1-215E00879FA8}"/>
              </a:ext>
            </a:extLst>
          </p:cNvPr>
          <p:cNvSpPr txBox="1"/>
          <p:nvPr/>
        </p:nvSpPr>
        <p:spPr>
          <a:xfrm>
            <a:off x="7554929" y="521706"/>
            <a:ext cx="987770" cy="1045927"/>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pPr algn="ctr"/>
            <a:r>
              <a:rPr lang="en-US" sz="900" spc="120" dirty="0">
                <a:solidFill>
                  <a:schemeClr val="bg1"/>
                </a:solidFill>
              </a:rPr>
              <a:t>GETTING THE</a:t>
            </a:r>
          </a:p>
          <a:p>
            <a:pPr algn="ctr">
              <a:lnSpc>
                <a:spcPts val="2600"/>
              </a:lnSpc>
            </a:pPr>
            <a:r>
              <a:rPr lang="en-US" sz="2400" b="1" dirty="0">
                <a:solidFill>
                  <a:schemeClr val="bg1"/>
                </a:solidFill>
              </a:rPr>
              <a:t>RIGHT</a:t>
            </a:r>
          </a:p>
          <a:p>
            <a:pPr algn="ctr">
              <a:lnSpc>
                <a:spcPts val="3600"/>
              </a:lnSpc>
            </a:pPr>
            <a:r>
              <a:rPr lang="en-US" sz="4000" b="1" dirty="0">
                <a:solidFill>
                  <a:schemeClr val="bg1"/>
                </a:solidFill>
              </a:rPr>
              <a:t>JOB</a:t>
            </a:r>
          </a:p>
        </p:txBody>
      </p:sp>
      <p:pic>
        <p:nvPicPr>
          <p:cNvPr id="10" name="Picture 9">
            <a:extLst>
              <a:ext uri="{FF2B5EF4-FFF2-40B4-BE49-F238E27FC236}">
                <a16:creationId xmlns:a16="http://schemas.microsoft.com/office/drawing/2014/main" id="{885DF4C0-21E9-4037-90AD-C69FB4B250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337" r="100000">
                        <a14:foregroundMark x1="54377" y1="55556" x2="54377" y2="55556"/>
                        <a14:foregroundMark x1="44276" y1="48395" x2="44276" y2="48395"/>
                        <a14:foregroundMark x1="37374" y1="80000" x2="37374" y2="80000"/>
                        <a14:foregroundMark x1="40909" y1="91852" x2="40909" y2="91852"/>
                        <a14:foregroundMark x1="34512" y1="92346" x2="34512" y2="92346"/>
                        <a14:foregroundMark x1="50337" y1="82716" x2="50337" y2="82716"/>
                        <a14:foregroundMark x1="57576" y1="84691" x2="57576" y2="84691"/>
                        <a14:foregroundMark x1="63300" y1="93580" x2="63300" y2="93580"/>
                        <a14:foregroundMark x1="21886" y1="20741" x2="21886" y2="20741"/>
                        <a14:foregroundMark x1="30640" y1="23210" x2="30640" y2="23210"/>
                        <a14:foregroundMark x1="39562" y1="22716" x2="39562" y2="22716"/>
                        <a14:foregroundMark x1="48148" y1="24691" x2="48148" y2="24691"/>
                        <a14:foregroundMark x1="51347" y1="17531" x2="51347" y2="17531"/>
                        <a14:foregroundMark x1="54714" y1="23210" x2="54714" y2="23210"/>
                        <a14:foregroundMark x1="63636" y1="54321" x2="63636" y2="54321"/>
                        <a14:foregroundMark x1="73906" y1="57284" x2="73906" y2="57284"/>
                        <a14:foregroundMark x1="77609" y1="57531" x2="77609" y2="57531"/>
                        <a14:foregroundMark x1="73737" y1="45926" x2="73737" y2="45926"/>
                        <a14:foregroundMark x1="88889" y1="49877" x2="88889" y2="49877"/>
                        <a14:foregroundMark x1="27441" y1="70123" x2="27441" y2="70123"/>
                        <a14:foregroundMark x1="26936" y1="72840" x2="26936" y2="72840"/>
                        <a14:foregroundMark x1="26599" y1="76049" x2="26599" y2="76049"/>
                        <a14:foregroundMark x1="25926" y1="72346" x2="25926" y2="72346"/>
                        <a14:foregroundMark x1="20202" y1="72840" x2="20202" y2="72840"/>
                        <a14:foregroundMark x1="15320" y1="73086" x2="15320" y2="73086"/>
                        <a14:foregroundMark x1="11111" y1="74321" x2="11111" y2="74321"/>
                        <a14:foregroundMark x1="7744" y1="70370" x2="7744" y2="70370"/>
                        <a14:foregroundMark x1="20875" y1="18519" x2="20875" y2="18519"/>
                      </a14:backgroundRemoval>
                    </a14:imgEffect>
                  </a14:imgLayer>
                </a14:imgProps>
              </a:ext>
              <a:ext uri="{28A0092B-C50C-407E-A947-70E740481C1C}">
                <a14:useLocalDpi xmlns:a14="http://schemas.microsoft.com/office/drawing/2010/main" val="0"/>
              </a:ext>
            </a:extLst>
          </a:blip>
          <a:stretch>
            <a:fillRect/>
          </a:stretch>
        </p:blipFill>
        <p:spPr>
          <a:xfrm>
            <a:off x="2803835" y="2408050"/>
            <a:ext cx="3536329" cy="2411133"/>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16935000-4CB0-49ED-B438-54363062087D}"/>
              </a:ext>
            </a:extLst>
          </p:cNvPr>
          <p:cNvSpPr>
            <a:spLocks noGrp="1"/>
          </p:cNvSpPr>
          <p:nvPr>
            <p:ph type="sldNum" sz="quarter" idx="12"/>
          </p:nvPr>
        </p:nvSpPr>
        <p:spPr/>
        <p:txBody>
          <a:bodyPr/>
          <a:lstStyle/>
          <a:p>
            <a:fld id="{643F1E4A-8D98-4CF0-A371-FD4543696882}" type="slidenum">
              <a:rPr lang="en-US" smtClean="0"/>
              <a:t>1</a:t>
            </a:fld>
            <a:endParaRPr lang="en-US"/>
          </a:p>
        </p:txBody>
      </p:sp>
    </p:spTree>
    <p:extLst>
      <p:ext uri="{BB962C8B-B14F-4D97-AF65-F5344CB8AC3E}">
        <p14:creationId xmlns:p14="http://schemas.microsoft.com/office/powerpoint/2010/main" val="2671275063"/>
      </p:ext>
    </p:extLst>
  </p:cSld>
  <p:clrMapOvr>
    <a:masterClrMapping/>
  </p:clrMapOvr>
  <mc:AlternateContent xmlns:mc="http://schemas.openxmlformats.org/markup-compatibility/2006" xmlns:p14="http://schemas.microsoft.com/office/powerpoint/2010/main">
    <mc:Choice Requires="p14">
      <p:transition spd="slow" p14:dur="2000" advTm="28063"/>
    </mc:Choice>
    <mc:Fallback xmlns="">
      <p:transition spd="slow" advTm="280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D735E-7CB6-4BAF-B6CD-8AC5D4208E02}"/>
              </a:ext>
            </a:extLst>
          </p:cNvPr>
          <p:cNvSpPr txBox="1"/>
          <p:nvPr/>
        </p:nvSpPr>
        <p:spPr>
          <a:xfrm>
            <a:off x="979076" y="2545159"/>
            <a:ext cx="7315200" cy="2142253"/>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your answers in the previous exercises, you have all the information needed to record your search parameters in summary form. </a:t>
            </a:r>
          </a:p>
          <a:p>
            <a:pPr marL="0" marR="0">
              <a:spcBef>
                <a:spcPts val="0"/>
              </a:spcBef>
              <a:spcAft>
                <a:spcPts val="600"/>
              </a:spcAft>
              <a:tabLst>
                <a:tab pos="122237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information will drive your research, your conversations, your networking, and your interviewing.</a:t>
            </a:r>
          </a:p>
        </p:txBody>
      </p:sp>
      <p:sp>
        <p:nvSpPr>
          <p:cNvPr id="2" name="Slide Number Placeholder 1">
            <a:extLst>
              <a:ext uri="{FF2B5EF4-FFF2-40B4-BE49-F238E27FC236}">
                <a16:creationId xmlns:a16="http://schemas.microsoft.com/office/drawing/2014/main" id="{5D1CC80E-DC5F-4636-8B5C-9498D90B64A0}"/>
              </a:ext>
            </a:extLst>
          </p:cNvPr>
          <p:cNvSpPr>
            <a:spLocks noGrp="1"/>
          </p:cNvSpPr>
          <p:nvPr>
            <p:ph type="sldNum" sz="quarter" idx="12"/>
          </p:nvPr>
        </p:nvSpPr>
        <p:spPr/>
        <p:txBody>
          <a:bodyPr/>
          <a:lstStyle/>
          <a:p>
            <a:fld id="{643F1E4A-8D98-4CF0-A371-FD4543696882}" type="slidenum">
              <a:rPr lang="en-US" smtClean="0"/>
              <a:t>10</a:t>
            </a:fld>
            <a:endParaRPr lang="en-US"/>
          </a:p>
        </p:txBody>
      </p:sp>
      <p:sp>
        <p:nvSpPr>
          <p:cNvPr id="12" name="TextBox 11">
            <a:extLst>
              <a:ext uri="{FF2B5EF4-FFF2-40B4-BE49-F238E27FC236}">
                <a16:creationId xmlns:a16="http://schemas.microsoft.com/office/drawing/2014/main" id="{5B4A907C-B2A5-40A6-B02F-DEBE5B0C4F1B}"/>
              </a:ext>
            </a:extLst>
          </p:cNvPr>
          <p:cNvSpPr txBox="1"/>
          <p:nvPr/>
        </p:nvSpPr>
        <p:spPr>
          <a:xfrm>
            <a:off x="979076" y="2021939"/>
            <a:ext cx="7203777" cy="523220"/>
          </a:xfrm>
          <a:prstGeom prst="rect">
            <a:avLst/>
          </a:prstGeom>
          <a:noFill/>
        </p:spPr>
        <p:txBody>
          <a:bodyPr wrap="square" rtlCol="0">
            <a:spAutoFit/>
          </a:bodyPr>
          <a:lstStyle/>
          <a:p>
            <a:r>
              <a:rPr lang="en-US" sz="28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LOCATION - JOB FUNCTION - INDUSTRY</a:t>
            </a:r>
          </a:p>
        </p:txBody>
      </p:sp>
      <p:sp>
        <p:nvSpPr>
          <p:cNvPr id="7" name="Arrow: Down 6">
            <a:extLst>
              <a:ext uri="{FF2B5EF4-FFF2-40B4-BE49-F238E27FC236}">
                <a16:creationId xmlns:a16="http://schemas.microsoft.com/office/drawing/2014/main" id="{D7BDD6EA-6BEE-4910-8248-FACF2821B79E}"/>
              </a:ext>
            </a:extLst>
          </p:cNvPr>
          <p:cNvSpPr/>
          <p:nvPr/>
        </p:nvSpPr>
        <p:spPr>
          <a:xfrm>
            <a:off x="3935691" y="5948478"/>
            <a:ext cx="1272619" cy="772998"/>
          </a:xfrm>
          <a:prstGeom prst="downArrow">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02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F68D12-1314-447F-A85B-3C13E41D3B8A}"/>
              </a:ext>
            </a:extLst>
          </p:cNvPr>
          <p:cNvSpPr txBox="1"/>
          <p:nvPr/>
        </p:nvSpPr>
        <p:spPr>
          <a:xfrm>
            <a:off x="935507" y="1398264"/>
            <a:ext cx="7306236" cy="1569660"/>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space below, record your answers creating a concise Parameters Summary.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 will calculate the “Importance Value” </a:t>
            </a:r>
            <a:r>
              <a:rPr lang="en-US" sz="1800" dirty="0">
                <a:effectLst/>
                <a:latin typeface="Calibri" panose="020F0502020204030204" pitchFamily="34" charset="0"/>
                <a:ea typeface="Calibri" panose="020F0502020204030204" pitchFamily="34" charset="0"/>
                <a:cs typeface="Times New Roman" panose="02020603050405020304" pitchFamily="18" charset="0"/>
              </a:rPr>
              <a:t>requested once this portion of the exercise is complete.</a:t>
            </a:r>
          </a:p>
          <a:p>
            <a:pPr marL="0" marR="0">
              <a:spcBef>
                <a:spcPts val="0"/>
              </a:spcBef>
              <a:spcAft>
                <a:spcPts val="600"/>
              </a:spcAft>
              <a:tabLst>
                <a:tab pos="1222375"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4" name="Table 4">
            <a:extLst>
              <a:ext uri="{FF2B5EF4-FFF2-40B4-BE49-F238E27FC236}">
                <a16:creationId xmlns:a16="http://schemas.microsoft.com/office/drawing/2014/main" id="{E585BBA4-658E-4502-86FF-88195B403A89}"/>
              </a:ext>
            </a:extLst>
          </p:cNvPr>
          <p:cNvGraphicFramePr>
            <a:graphicFrameLocks noGrp="1"/>
          </p:cNvGraphicFramePr>
          <p:nvPr>
            <p:extLst>
              <p:ext uri="{D42A27DB-BD31-4B8C-83A1-F6EECF244321}">
                <p14:modId xmlns:p14="http://schemas.microsoft.com/office/powerpoint/2010/main" val="3720166589"/>
              </p:ext>
            </p:extLst>
          </p:nvPr>
        </p:nvGraphicFramePr>
        <p:xfrm>
          <a:off x="1168345" y="3387717"/>
          <a:ext cx="6504302" cy="2621280"/>
        </p:xfrm>
        <a:graphic>
          <a:graphicData uri="http://schemas.openxmlformats.org/drawingml/2006/table">
            <a:tbl>
              <a:tblPr firstRow="1" bandRow="1">
                <a:tableStyleId>{2D5ABB26-0587-4C30-8999-92F81FD0307C}</a:tableStyleId>
              </a:tblPr>
              <a:tblGrid>
                <a:gridCol w="4542498">
                  <a:extLst>
                    <a:ext uri="{9D8B030D-6E8A-4147-A177-3AD203B41FA5}">
                      <a16:colId xmlns:a16="http://schemas.microsoft.com/office/drawing/2014/main" val="2302239218"/>
                    </a:ext>
                  </a:extLst>
                </a:gridCol>
                <a:gridCol w="1961804">
                  <a:extLst>
                    <a:ext uri="{9D8B030D-6E8A-4147-A177-3AD203B41FA5}">
                      <a16:colId xmlns:a16="http://schemas.microsoft.com/office/drawing/2014/main" val="1212076098"/>
                    </a:ext>
                  </a:extLst>
                </a:gridCol>
              </a:tblGrid>
              <a:tr h="370840">
                <a:tc>
                  <a:txBody>
                    <a:bodyPr/>
                    <a:lstStyle/>
                    <a:p>
                      <a:r>
                        <a:rPr lang="en-US" sz="1800" dirty="0">
                          <a:effectLst/>
                        </a:rPr>
                        <a:t>My primary </a:t>
                      </a:r>
                      <a:r>
                        <a:rPr lang="en-US" sz="1800" dirty="0">
                          <a:solidFill>
                            <a:srgbClr val="2B5681"/>
                          </a:solidFill>
                          <a:effectLst>
                            <a:outerShdw blurRad="38100" dist="38100" dir="2700000" algn="tl">
                              <a:srgbClr val="000000">
                                <a:alpha val="43137"/>
                              </a:srgbClr>
                            </a:outerShdw>
                          </a:effectLst>
                        </a:rPr>
                        <a:t>GEOGRAPHIC</a:t>
                      </a:r>
                      <a:r>
                        <a:rPr lang="en-US" sz="1800" dirty="0">
                          <a:effectLst/>
                        </a:rPr>
                        <a:t> targets are:</a:t>
                      </a:r>
                      <a:r>
                        <a:rPr lang="en-US" sz="1100" dirty="0">
                          <a:effectLst/>
                        </a:rPr>
                        <a:t> </a:t>
                      </a:r>
                      <a:endParaRPr lang="en-US" dirty="0"/>
                    </a:p>
                  </a:txBody>
                  <a:tcPr/>
                </a:tc>
                <a:tc>
                  <a:txBody>
                    <a:bodyPr/>
                    <a:lstStyle/>
                    <a:p>
                      <a:endParaRPr lang="en-US" dirty="0"/>
                    </a:p>
                  </a:txBody>
                  <a:tcP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59057686"/>
                  </a:ext>
                </a:extLst>
              </a:tr>
              <a:tr h="370840">
                <a:tc>
                  <a:txBody>
                    <a:bodyPr/>
                    <a:lstStyle/>
                    <a:p>
                      <a:r>
                        <a:rPr lang="en-US" sz="1800" dirty="0">
                          <a:effectLst/>
                          <a:latin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cs typeface="Times New Roman" panose="02020603050405020304" pitchFamily="18" charset="0"/>
                        </a:rPr>
                        <a:t>(Importance)</a:t>
                      </a:r>
                      <a:endParaRPr lang="en-US" i="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24543244"/>
                  </a:ext>
                </a:extLst>
              </a:tr>
              <a:tr h="370840">
                <a:tc>
                  <a:txBody>
                    <a:bodyPr/>
                    <a:lstStyle/>
                    <a:p>
                      <a:pPr>
                        <a:lnSpc>
                          <a:spcPts val="1600"/>
                        </a:lnSpc>
                      </a:pPr>
                      <a:endParaRPr lang="en-US" sz="1800" dirty="0">
                        <a:effectLst/>
                      </a:endParaRPr>
                    </a:p>
                    <a:p>
                      <a:r>
                        <a:rPr lang="en-US" sz="1800" dirty="0">
                          <a:effectLst/>
                        </a:rPr>
                        <a:t>My primary </a:t>
                      </a:r>
                      <a:r>
                        <a:rPr lang="en-US" sz="1800" dirty="0">
                          <a:solidFill>
                            <a:srgbClr val="2B5681"/>
                          </a:solidFill>
                          <a:effectLst>
                            <a:outerShdw blurRad="38100" dist="38100" dir="2700000" algn="tl">
                              <a:srgbClr val="000000">
                                <a:alpha val="43137"/>
                              </a:srgbClr>
                            </a:outerShdw>
                          </a:effectLst>
                        </a:rPr>
                        <a:t>JOB FUNCTION </a:t>
                      </a:r>
                      <a:r>
                        <a:rPr lang="en-US" sz="1800" dirty="0">
                          <a:effectLst/>
                        </a:rPr>
                        <a:t>targets are:</a:t>
                      </a:r>
                      <a:endParaRPr lang="en-US" dirty="0"/>
                    </a:p>
                  </a:txBody>
                  <a:tcPr/>
                </a:tc>
                <a:tc>
                  <a:txBody>
                    <a:bodyPr/>
                    <a:lstStyle/>
                    <a:p>
                      <a:endParaRPr lang="en-US" dirty="0"/>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23738606"/>
                  </a:ext>
                </a:extLst>
              </a:tr>
              <a:tr h="370840">
                <a:tc>
                  <a:txBody>
                    <a:bodyPr/>
                    <a:lstStyle/>
                    <a:p>
                      <a:r>
                        <a:rPr lang="en-US" sz="1800" dirty="0">
                          <a:effectLst/>
                          <a:latin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cs typeface="Times New Roman" panose="02020603050405020304" pitchFamily="18" charset="0"/>
                        </a:rPr>
                        <a:t>(Importance)</a:t>
                      </a:r>
                      <a:endParaRPr lang="en-US" i="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83763706"/>
                  </a:ext>
                </a:extLst>
              </a:tr>
              <a:tr h="370840">
                <a:tc>
                  <a:txBody>
                    <a:bodyPr/>
                    <a:lstStyle/>
                    <a:p>
                      <a:pPr>
                        <a:lnSpc>
                          <a:spcPts val="1600"/>
                        </a:lnSpc>
                      </a:pPr>
                      <a:endParaRPr lang="en-US" sz="1800" dirty="0">
                        <a:effectLst/>
                      </a:endParaRPr>
                    </a:p>
                    <a:p>
                      <a:r>
                        <a:rPr lang="en-US" sz="1800" dirty="0">
                          <a:effectLst/>
                        </a:rPr>
                        <a:t>My </a:t>
                      </a:r>
                      <a:r>
                        <a:rPr lang="en-US" sz="1800" dirty="0">
                          <a:solidFill>
                            <a:srgbClr val="2B5681"/>
                          </a:solidFill>
                          <a:effectLst>
                            <a:outerShdw blurRad="38100" dist="38100" dir="2700000" algn="tl">
                              <a:srgbClr val="000000">
                                <a:alpha val="43137"/>
                              </a:srgbClr>
                            </a:outerShdw>
                          </a:effectLst>
                        </a:rPr>
                        <a:t>INDUSTRY</a:t>
                      </a:r>
                      <a:r>
                        <a:rPr lang="en-US" sz="1800" dirty="0">
                          <a:effectLst/>
                        </a:rPr>
                        <a:t> or business sector targets are:</a:t>
                      </a:r>
                      <a:endParaRPr lang="en-US" dirty="0"/>
                    </a:p>
                  </a:txBody>
                  <a:tcPr/>
                </a:tc>
                <a:tc>
                  <a:txBody>
                    <a:bodyPr/>
                    <a:lstStyle/>
                    <a:p>
                      <a:endParaRPr lang="en-US" dirty="0"/>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94530784"/>
                  </a:ext>
                </a:extLst>
              </a:tr>
              <a:tr h="370840">
                <a:tc>
                  <a:txBody>
                    <a:bodyPr/>
                    <a:lstStyle/>
                    <a:p>
                      <a:r>
                        <a:rPr lang="en-US" sz="1800" i="1" dirty="0">
                          <a:effectLst/>
                          <a:latin typeface="Times New Roman" panose="02020603050405020304" pitchFamily="18" charset="0"/>
                          <a:cs typeface="Times New Roman" panose="02020603050405020304" pitchFamily="18" charset="0"/>
                        </a:rPr>
                        <a:t>     (Importance) </a:t>
                      </a:r>
                      <a:endParaRPr lang="en-US" i="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89887263"/>
                  </a:ext>
                </a:extLst>
              </a:tr>
            </a:tbl>
          </a:graphicData>
        </a:graphic>
      </p:graphicFrame>
      <p:sp>
        <p:nvSpPr>
          <p:cNvPr id="2" name="Slide Number Placeholder 1">
            <a:extLst>
              <a:ext uri="{FF2B5EF4-FFF2-40B4-BE49-F238E27FC236}">
                <a16:creationId xmlns:a16="http://schemas.microsoft.com/office/drawing/2014/main" id="{5D82F4A4-47DA-4367-BDD0-94D25DCF3902}"/>
              </a:ext>
            </a:extLst>
          </p:cNvPr>
          <p:cNvSpPr>
            <a:spLocks noGrp="1"/>
          </p:cNvSpPr>
          <p:nvPr>
            <p:ph type="sldNum" sz="quarter" idx="12"/>
          </p:nvPr>
        </p:nvSpPr>
        <p:spPr/>
        <p:txBody>
          <a:bodyPr/>
          <a:lstStyle/>
          <a:p>
            <a:fld id="{643F1E4A-8D98-4CF0-A371-FD4543696882}" type="slidenum">
              <a:rPr lang="en-US" smtClean="0"/>
              <a:t>11</a:t>
            </a:fld>
            <a:endParaRPr lang="en-US"/>
          </a:p>
        </p:txBody>
      </p:sp>
      <p:sp>
        <p:nvSpPr>
          <p:cNvPr id="5" name="TextBox 4">
            <a:extLst>
              <a:ext uri="{FF2B5EF4-FFF2-40B4-BE49-F238E27FC236}">
                <a16:creationId xmlns:a16="http://schemas.microsoft.com/office/drawing/2014/main" id="{F5F9098D-A14E-4FB7-B461-0D6A489EEA8C}"/>
              </a:ext>
            </a:extLst>
          </p:cNvPr>
          <p:cNvSpPr txBox="1"/>
          <p:nvPr/>
        </p:nvSpPr>
        <p:spPr>
          <a:xfrm>
            <a:off x="970111" y="968426"/>
            <a:ext cx="7203777" cy="523220"/>
          </a:xfrm>
          <a:prstGeom prst="rect">
            <a:avLst/>
          </a:prstGeom>
          <a:noFill/>
        </p:spPr>
        <p:txBody>
          <a:bodyPr wrap="square" rtlCol="0">
            <a:spAutoFit/>
          </a:bodyPr>
          <a:lstStyle/>
          <a:p>
            <a:r>
              <a:rPr lang="en-US" sz="28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LOCATION - JOB FUNCTION - INDUSTRY</a:t>
            </a:r>
          </a:p>
        </p:txBody>
      </p:sp>
      <p:sp>
        <p:nvSpPr>
          <p:cNvPr id="7" name="TextBox 6">
            <a:extLst>
              <a:ext uri="{FF2B5EF4-FFF2-40B4-BE49-F238E27FC236}">
                <a16:creationId xmlns:a16="http://schemas.microsoft.com/office/drawing/2014/main" id="{1FD97AB9-35AC-4827-AD20-B659CB63AB41}"/>
              </a:ext>
            </a:extLst>
          </p:cNvPr>
          <p:cNvSpPr txBox="1"/>
          <p:nvPr/>
        </p:nvSpPr>
        <p:spPr>
          <a:xfrm>
            <a:off x="1180406" y="2967924"/>
            <a:ext cx="4572000" cy="375552"/>
          </a:xfrm>
          <a:prstGeom prst="rect">
            <a:avLst/>
          </a:prstGeom>
          <a:noFill/>
        </p:spPr>
        <p:txBody>
          <a:bodyPr wrap="square">
            <a:spAutoFit/>
          </a:bodyPr>
          <a:lstStyle/>
          <a:p>
            <a:pPr marL="0" marR="0">
              <a:lnSpc>
                <a:spcPct val="107000"/>
              </a:lnSpc>
              <a:spcBef>
                <a:spcPts val="0"/>
              </a:spcBef>
              <a:spcAft>
                <a:spcPts val="600"/>
              </a:spcAft>
              <a:tabLst>
                <a:tab pos="1222375" algn="l"/>
              </a:tabLst>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JOB SEARCH PARAMETERS SUMMARY</a:t>
            </a:r>
          </a:p>
        </p:txBody>
      </p:sp>
    </p:spTree>
    <p:extLst>
      <p:ext uri="{BB962C8B-B14F-4D97-AF65-F5344CB8AC3E}">
        <p14:creationId xmlns:p14="http://schemas.microsoft.com/office/powerpoint/2010/main" val="217447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A90DCC-0564-4C46-8122-73505C1789A5}"/>
              </a:ext>
            </a:extLst>
          </p:cNvPr>
          <p:cNvSpPr txBox="1"/>
          <p:nvPr/>
        </p:nvSpPr>
        <p:spPr>
          <a:xfrm>
            <a:off x="905435" y="1758596"/>
            <a:ext cx="7333130" cy="1295868"/>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lease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assign a value to each of the three</a:t>
            </a:r>
            <a:r>
              <a:rPr lang="en-US" sz="11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factors </a:t>
            </a:r>
            <a:r>
              <a:rPr lang="en-US" sz="1800" dirty="0">
                <a:effectLst/>
                <a:latin typeface="Calibri" panose="020F0502020204030204" pitchFamily="34" charset="0"/>
                <a:ea typeface="Calibri" panose="020F0502020204030204" pitchFamily="34" charset="0"/>
                <a:cs typeface="Times New Roman" panose="02020603050405020304" pitchFamily="18" charset="0"/>
              </a:rPr>
              <a:t>listed above. You may divide them 30/30/30 or another mix - but total 100. There is no wrong answer, but determining the right answer for you is critical.</a:t>
            </a:r>
          </a:p>
        </p:txBody>
      </p:sp>
      <p:grpSp>
        <p:nvGrpSpPr>
          <p:cNvPr id="6" name="Group 5">
            <a:extLst>
              <a:ext uri="{FF2B5EF4-FFF2-40B4-BE49-F238E27FC236}">
                <a16:creationId xmlns:a16="http://schemas.microsoft.com/office/drawing/2014/main" id="{70FE5357-2288-4357-8329-49C0C03ADEBA}"/>
              </a:ext>
            </a:extLst>
          </p:cNvPr>
          <p:cNvGrpSpPr/>
          <p:nvPr/>
        </p:nvGrpSpPr>
        <p:grpSpPr>
          <a:xfrm>
            <a:off x="6875422" y="525648"/>
            <a:ext cx="1429817" cy="1158851"/>
            <a:chOff x="3516554" y="2223159"/>
            <a:chExt cx="1388879" cy="1066591"/>
          </a:xfrm>
        </p:grpSpPr>
        <p:sp>
          <p:nvSpPr>
            <p:cNvPr id="7" name="TextBox 6">
              <a:extLst>
                <a:ext uri="{FF2B5EF4-FFF2-40B4-BE49-F238E27FC236}">
                  <a16:creationId xmlns:a16="http://schemas.microsoft.com/office/drawing/2014/main" id="{7A73EBA6-75CB-401C-8BCC-D8B9604238EB}"/>
                </a:ext>
              </a:extLst>
            </p:cNvPr>
            <p:cNvSpPr txBox="1"/>
            <p:nvPr/>
          </p:nvSpPr>
          <p:spPr>
            <a:xfrm>
              <a:off x="3516554" y="2223159"/>
              <a:ext cx="587340" cy="594874"/>
            </a:xfrm>
            <a:prstGeom prst="rect">
              <a:avLst/>
            </a:prstGeom>
            <a:noFill/>
          </p:spPr>
          <p:txBody>
            <a:bodyPr wrap="none" rtlCol="0">
              <a:spAutoFit/>
            </a:bodyPr>
            <a:lstStyle/>
            <a:p>
              <a:r>
                <a:rPr lang="en-US" sz="3600" b="1" spc="-300" dirty="0">
                  <a:solidFill>
                    <a:srgbClr val="3C79B6"/>
                  </a:solidFill>
                  <a:effectLst>
                    <a:outerShdw blurRad="50800" dist="38100" dir="2700000" algn="tl" rotWithShape="0">
                      <a:prstClr val="black">
                        <a:alpha val="40000"/>
                      </a:prstClr>
                    </a:outerShdw>
                  </a:effectLst>
                  <a:latin typeface="+mn-lt"/>
                </a:rPr>
                <a:t>do</a:t>
              </a:r>
            </a:p>
          </p:txBody>
        </p:sp>
        <p:sp>
          <p:nvSpPr>
            <p:cNvPr id="8" name="TextBox 7">
              <a:extLst>
                <a:ext uri="{FF2B5EF4-FFF2-40B4-BE49-F238E27FC236}">
                  <a16:creationId xmlns:a16="http://schemas.microsoft.com/office/drawing/2014/main" id="{FD67FC79-F2E5-4821-8DDD-84F84FE8EE87}"/>
                </a:ext>
              </a:extLst>
            </p:cNvPr>
            <p:cNvSpPr txBox="1"/>
            <p:nvPr/>
          </p:nvSpPr>
          <p:spPr>
            <a:xfrm>
              <a:off x="3529330" y="2581567"/>
              <a:ext cx="1376103" cy="708183"/>
            </a:xfrm>
            <a:prstGeom prst="rect">
              <a:avLst/>
            </a:prstGeom>
            <a:noFill/>
          </p:spPr>
          <p:txBody>
            <a:bodyPr wrap="none" rtlCol="0">
              <a:spAutoFit/>
            </a:bodyPr>
            <a:lstStyle/>
            <a:p>
              <a:r>
                <a:rPr lang="en-US" sz="4400" dirty="0">
                  <a:solidFill>
                    <a:srgbClr val="2B5681"/>
                  </a:solidFill>
                  <a:effectLst>
                    <a:innerShdw blurRad="63500" dist="50800" dir="16200000">
                      <a:prstClr val="black">
                        <a:alpha val="50000"/>
                      </a:prstClr>
                    </a:innerShdw>
                  </a:effectLst>
                  <a:latin typeface="Impact" panose="020B0806030902050204" pitchFamily="34" charset="0"/>
                </a:rPr>
                <a:t>MATH</a:t>
              </a:r>
            </a:p>
          </p:txBody>
        </p:sp>
        <p:sp>
          <p:nvSpPr>
            <p:cNvPr id="9" name="TextBox 8">
              <a:extLst>
                <a:ext uri="{FF2B5EF4-FFF2-40B4-BE49-F238E27FC236}">
                  <a16:creationId xmlns:a16="http://schemas.microsoft.com/office/drawing/2014/main" id="{CDD85FAC-8B50-4A53-ADD2-07193427A9E4}"/>
                </a:ext>
              </a:extLst>
            </p:cNvPr>
            <p:cNvSpPr txBox="1"/>
            <p:nvPr/>
          </p:nvSpPr>
          <p:spPr>
            <a:xfrm>
              <a:off x="3973055" y="2369111"/>
              <a:ext cx="469000" cy="424910"/>
            </a:xfrm>
            <a:prstGeom prst="rect">
              <a:avLst/>
            </a:prstGeom>
            <a:noFill/>
          </p:spPr>
          <p:txBody>
            <a:bodyPr wrap="none" rtlCol="0">
              <a:spAutoFit/>
            </a:bodyPr>
            <a:lstStyle/>
            <a:p>
              <a:r>
                <a:rPr lang="en-US" sz="2400" i="1" spc="-2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p>
          </p:txBody>
        </p:sp>
      </p:grpSp>
      <p:graphicFrame>
        <p:nvGraphicFramePr>
          <p:cNvPr id="10" name="Table 4">
            <a:extLst>
              <a:ext uri="{FF2B5EF4-FFF2-40B4-BE49-F238E27FC236}">
                <a16:creationId xmlns:a16="http://schemas.microsoft.com/office/drawing/2014/main" id="{D7C1E240-BDEC-4457-87F8-9D7FAFD1C224}"/>
              </a:ext>
            </a:extLst>
          </p:cNvPr>
          <p:cNvGraphicFramePr>
            <a:graphicFrameLocks noGrp="1"/>
          </p:cNvGraphicFramePr>
          <p:nvPr>
            <p:extLst>
              <p:ext uri="{D42A27DB-BD31-4B8C-83A1-F6EECF244321}">
                <p14:modId xmlns:p14="http://schemas.microsoft.com/office/powerpoint/2010/main" val="1988591043"/>
              </p:ext>
            </p:extLst>
          </p:nvPr>
        </p:nvGraphicFramePr>
        <p:xfrm>
          <a:off x="1154206" y="3186954"/>
          <a:ext cx="6716806" cy="1920240"/>
        </p:xfrm>
        <a:graphic>
          <a:graphicData uri="http://schemas.openxmlformats.org/drawingml/2006/table">
            <a:tbl>
              <a:tblPr firstRow="1" bandRow="1">
                <a:tableStyleId>{2D5ABB26-0587-4C30-8999-92F81FD0307C}</a:tableStyleId>
              </a:tblPr>
              <a:tblGrid>
                <a:gridCol w="4382065">
                  <a:extLst>
                    <a:ext uri="{9D8B030D-6E8A-4147-A177-3AD203B41FA5}">
                      <a16:colId xmlns:a16="http://schemas.microsoft.com/office/drawing/2014/main" val="2302239218"/>
                    </a:ext>
                  </a:extLst>
                </a:gridCol>
                <a:gridCol w="2334741">
                  <a:extLst>
                    <a:ext uri="{9D8B030D-6E8A-4147-A177-3AD203B41FA5}">
                      <a16:colId xmlns:a16="http://schemas.microsoft.com/office/drawing/2014/main" val="1212076098"/>
                    </a:ext>
                  </a:extLst>
                </a:gridCol>
              </a:tblGrid>
              <a:tr h="640080">
                <a:tc>
                  <a:txBody>
                    <a:bodyPr/>
                    <a:lstStyle/>
                    <a:p>
                      <a:pPr algn="l"/>
                      <a:r>
                        <a:rPr lang="en-US" sz="1800" dirty="0">
                          <a:effectLst/>
                        </a:rPr>
                        <a:t>My primary </a:t>
                      </a:r>
                      <a:r>
                        <a:rPr lang="en-US" sz="1800" dirty="0">
                          <a:solidFill>
                            <a:srgbClr val="2B5681"/>
                          </a:solidFill>
                          <a:effectLst>
                            <a:outerShdw blurRad="38100" dist="38100" dir="2700000" algn="tl">
                              <a:srgbClr val="000000">
                                <a:alpha val="43137"/>
                              </a:srgbClr>
                            </a:outerShdw>
                          </a:effectLst>
                        </a:rPr>
                        <a:t>GEOGRAPHIC</a:t>
                      </a:r>
                      <a:r>
                        <a:rPr lang="en-US" sz="1800" dirty="0">
                          <a:effectLst/>
                        </a:rPr>
                        <a:t> importance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t>______</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9057686"/>
                  </a:ext>
                </a:extLst>
              </a:tr>
              <a:tr h="640080">
                <a:tc>
                  <a:txBody>
                    <a:bodyPr/>
                    <a:lstStyle/>
                    <a:p>
                      <a:pPr algn="l"/>
                      <a:r>
                        <a:rPr lang="en-US" sz="1800" dirty="0">
                          <a:effectLst/>
                        </a:rPr>
                        <a:t>My primary </a:t>
                      </a:r>
                      <a:r>
                        <a:rPr lang="en-US" sz="1800" dirty="0">
                          <a:solidFill>
                            <a:srgbClr val="2B5681"/>
                          </a:solidFill>
                          <a:effectLst>
                            <a:outerShdw blurRad="38100" dist="38100" dir="2700000" algn="tl">
                              <a:srgbClr val="000000">
                                <a:alpha val="43137"/>
                              </a:srgbClr>
                            </a:outerShdw>
                          </a:effectLst>
                        </a:rPr>
                        <a:t>JOB FUNCTION </a:t>
                      </a:r>
                      <a:r>
                        <a:rPr lang="en-US" sz="1800" dirty="0">
                          <a:effectLst/>
                        </a:rPr>
                        <a:t>importance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3738606"/>
                  </a:ext>
                </a:extLst>
              </a:tr>
              <a:tr h="640080">
                <a:tc>
                  <a:txBody>
                    <a:bodyPr/>
                    <a:lstStyle/>
                    <a:p>
                      <a:pPr algn="l"/>
                      <a:r>
                        <a:rPr lang="en-US" sz="1800" dirty="0">
                          <a:effectLst/>
                        </a:rPr>
                        <a:t>My </a:t>
                      </a:r>
                      <a:r>
                        <a:rPr lang="en-US" sz="1800" dirty="0">
                          <a:solidFill>
                            <a:srgbClr val="2B5681"/>
                          </a:solidFill>
                          <a:effectLst>
                            <a:outerShdw blurRad="38100" dist="38100" dir="2700000" algn="tl">
                              <a:srgbClr val="000000">
                                <a:alpha val="43137"/>
                              </a:srgbClr>
                            </a:outerShdw>
                          </a:effectLst>
                        </a:rPr>
                        <a:t>INDUSTRY</a:t>
                      </a:r>
                      <a:r>
                        <a:rPr lang="en-US" sz="1800" dirty="0">
                          <a:effectLst/>
                        </a:rPr>
                        <a:t> or business sector importance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t>______</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530784"/>
                  </a:ext>
                </a:extLst>
              </a:tr>
            </a:tbl>
          </a:graphicData>
        </a:graphic>
      </p:graphicFrame>
      <p:sp>
        <p:nvSpPr>
          <p:cNvPr id="11" name="TextBox 10">
            <a:extLst>
              <a:ext uri="{FF2B5EF4-FFF2-40B4-BE49-F238E27FC236}">
                <a16:creationId xmlns:a16="http://schemas.microsoft.com/office/drawing/2014/main" id="{16521C0B-0779-4843-8601-792721BB8957}"/>
              </a:ext>
            </a:extLst>
          </p:cNvPr>
          <p:cNvSpPr txBox="1"/>
          <p:nvPr/>
        </p:nvSpPr>
        <p:spPr>
          <a:xfrm>
            <a:off x="905435" y="5178802"/>
            <a:ext cx="7333129" cy="880369"/>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you have the parameters to begin your search. In the next chapter you will use this information to develop a marketing plan.</a:t>
            </a:r>
          </a:p>
        </p:txBody>
      </p:sp>
      <p:sp>
        <p:nvSpPr>
          <p:cNvPr id="2" name="Slide Number Placeholder 1">
            <a:extLst>
              <a:ext uri="{FF2B5EF4-FFF2-40B4-BE49-F238E27FC236}">
                <a16:creationId xmlns:a16="http://schemas.microsoft.com/office/drawing/2014/main" id="{9A370D3A-4AC2-430E-A147-672B874D4DA1}"/>
              </a:ext>
            </a:extLst>
          </p:cNvPr>
          <p:cNvSpPr>
            <a:spLocks noGrp="1"/>
          </p:cNvSpPr>
          <p:nvPr>
            <p:ph type="sldNum" sz="quarter" idx="12"/>
          </p:nvPr>
        </p:nvSpPr>
        <p:spPr/>
        <p:txBody>
          <a:bodyPr/>
          <a:lstStyle/>
          <a:p>
            <a:fld id="{643F1E4A-8D98-4CF0-A371-FD4543696882}" type="slidenum">
              <a:rPr lang="en-US" smtClean="0"/>
              <a:t>12</a:t>
            </a:fld>
            <a:endParaRPr lang="en-US"/>
          </a:p>
        </p:txBody>
      </p:sp>
    </p:spTree>
    <p:extLst>
      <p:ext uri="{BB962C8B-B14F-4D97-AF65-F5344CB8AC3E}">
        <p14:creationId xmlns:p14="http://schemas.microsoft.com/office/powerpoint/2010/main" val="250568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D19242-5A2B-4257-AE10-5149F3AA5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87F16BF3-FA09-4405-A2B7-5BE438D45684}"/>
              </a:ext>
            </a:extLst>
          </p:cNvPr>
          <p:cNvSpPr>
            <a:spLocks noGrp="1"/>
          </p:cNvSpPr>
          <p:nvPr>
            <p:ph type="sldNum" sz="quarter" idx="12"/>
          </p:nvPr>
        </p:nvSpPr>
        <p:spPr/>
        <p:txBody>
          <a:bodyPr/>
          <a:lstStyle/>
          <a:p>
            <a:fld id="{643F1E4A-8D98-4CF0-A371-FD4543696882}" type="slidenum">
              <a:rPr lang="en-US" smtClean="0"/>
              <a:t>13</a:t>
            </a:fld>
            <a:endParaRPr lang="en-US"/>
          </a:p>
        </p:txBody>
      </p:sp>
      <p:sp>
        <p:nvSpPr>
          <p:cNvPr id="8" name="TextBox 7">
            <a:extLst>
              <a:ext uri="{FF2B5EF4-FFF2-40B4-BE49-F238E27FC236}">
                <a16:creationId xmlns:a16="http://schemas.microsoft.com/office/drawing/2014/main" id="{70C814E8-FB04-4851-B9D6-24401405D9C3}"/>
              </a:ext>
            </a:extLst>
          </p:cNvPr>
          <p:cNvSpPr txBox="1"/>
          <p:nvPr/>
        </p:nvSpPr>
        <p:spPr>
          <a:xfrm>
            <a:off x="1016295" y="2617304"/>
            <a:ext cx="7309835" cy="2647648"/>
          </a:xfrm>
          <a:prstGeom prst="rect">
            <a:avLst/>
          </a:prstGeom>
          <a:noFill/>
        </p:spPr>
        <p:txBody>
          <a:bodyPr wrap="square">
            <a:spAutoFit/>
          </a:bodyPr>
          <a:lstStyle/>
          <a:p>
            <a:pPr marL="457200" marR="0" indent="-457200">
              <a:lnSpc>
                <a:spcPct val="107000"/>
              </a:lnSpc>
              <a:spcBef>
                <a:spcPts val="0"/>
              </a:spcBef>
              <a:spcAft>
                <a:spcPts val="0"/>
              </a:spcAft>
              <a:tabLst>
                <a:tab pos="1222375" algn="l"/>
              </a:tabLst>
            </a:pPr>
            <a:r>
              <a:rPr lang="en-US" sz="2000" b="1"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  BE HONEST WITH YOURSELF ABOUT THE IMPORTANCE</a:t>
            </a:r>
            <a:endPar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600"/>
              </a:spcAft>
              <a:tabLst>
                <a:tab pos="1222375" algn="l"/>
              </a:tabLst>
            </a:pPr>
            <a:r>
              <a:rPr lang="en-US" sz="2000" b="1"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    OF LOCATION.</a:t>
            </a:r>
          </a:p>
          <a:p>
            <a:pPr marL="457200" marR="0" indent="-457200">
              <a:spcBef>
                <a:spcPts val="0"/>
              </a:spcBef>
              <a:spcAft>
                <a:spcPts val="600"/>
              </a:spcAft>
              <a:tabLst>
                <a:tab pos="1222375" algn="l"/>
              </a:tabLst>
            </a:pPr>
            <a:endPar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tabLst>
                <a:tab pos="1222375" algn="l"/>
              </a:tabLst>
            </a:pPr>
            <a:r>
              <a:rPr lang="en-US" sz="2000" b="1"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  KNOW WHAT YOU WANT, WHAT YOU NEED, AND LEARN</a:t>
            </a:r>
            <a:endPar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600"/>
              </a:spcAft>
              <a:tabLst>
                <a:tab pos="1222375" algn="l"/>
              </a:tabLst>
            </a:pPr>
            <a:r>
              <a:rPr lang="en-US" sz="2000" b="1"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    TO TELL THE DIFFERENCE.</a:t>
            </a:r>
          </a:p>
          <a:p>
            <a:pPr marL="457200" marR="0" indent="-457200">
              <a:spcBef>
                <a:spcPts val="0"/>
              </a:spcBef>
              <a:spcAft>
                <a:spcPts val="600"/>
              </a:spcAft>
              <a:tabLst>
                <a:tab pos="1222375" algn="l"/>
              </a:tabLst>
            </a:pPr>
            <a:endPar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600"/>
              </a:spcAft>
              <a:tabLst>
                <a:tab pos="1222375" algn="l"/>
              </a:tabLst>
            </a:pPr>
            <a:r>
              <a:rPr lang="en-US" sz="2000" b="1"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  REMEMBER YOUR PRIORITIES.</a:t>
            </a:r>
            <a:endPar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60A2A62-DA7E-4428-A9DC-AAFB30275585}"/>
              </a:ext>
            </a:extLst>
          </p:cNvPr>
          <p:cNvSpPr txBox="1"/>
          <p:nvPr/>
        </p:nvSpPr>
        <p:spPr>
          <a:xfrm>
            <a:off x="7692155" y="431823"/>
            <a:ext cx="1069524" cy="1094082"/>
          </a:xfrm>
          <a:prstGeom prst="rect">
            <a:avLst/>
          </a:prstGeom>
          <a:noFill/>
        </p:spPr>
        <p:txBody>
          <a:bodyPr wrap="none" rtlCol="0">
            <a:spAutoFit/>
          </a:bodyPr>
          <a:lstStyle/>
          <a:p>
            <a:pPr algn="ctr"/>
            <a:r>
              <a:rPr lang="en-US" sz="1000" spc="120" dirty="0">
                <a:solidFill>
                  <a:schemeClr val="bg1"/>
                </a:solidFill>
                <a:effectLst>
                  <a:outerShdw blurRad="50800" dist="38100" dir="2700000" algn="tl" rotWithShape="0">
                    <a:prstClr val="black">
                      <a:alpha val="40000"/>
                    </a:prstClr>
                  </a:outerShdw>
                </a:effectLst>
              </a:rPr>
              <a:t>GETTING THE</a:t>
            </a:r>
          </a:p>
          <a:p>
            <a:pPr algn="ctr">
              <a:lnSpc>
                <a:spcPts val="2600"/>
              </a:lnSpc>
            </a:pPr>
            <a:r>
              <a:rPr lang="en-US" sz="2600" b="1" dirty="0">
                <a:solidFill>
                  <a:schemeClr val="bg1"/>
                </a:solidFill>
                <a:effectLst>
                  <a:outerShdw blurRad="50800" dist="38100" dir="2700000" algn="tl" rotWithShape="0">
                    <a:prstClr val="black">
                      <a:alpha val="40000"/>
                    </a:prstClr>
                  </a:outerShdw>
                </a:effectLst>
              </a:rPr>
              <a:t>RIGHT</a:t>
            </a:r>
          </a:p>
          <a:p>
            <a:pPr algn="ctr">
              <a:lnSpc>
                <a:spcPts val="3800"/>
              </a:lnSpc>
            </a:pPr>
            <a:r>
              <a:rPr lang="en-US" sz="4200" b="1" dirty="0">
                <a:solidFill>
                  <a:schemeClr val="bg1"/>
                </a:solidFill>
                <a:effectLst>
                  <a:outerShdw blurRad="50800" dist="38100" dir="2700000" algn="tl" rotWithShape="0">
                    <a:prstClr val="black">
                      <a:alpha val="40000"/>
                    </a:prstClr>
                  </a:outerShdw>
                </a:effectLst>
              </a:rPr>
              <a:t>JOB</a:t>
            </a:r>
          </a:p>
        </p:txBody>
      </p:sp>
      <p:sp>
        <p:nvSpPr>
          <p:cNvPr id="11" name="TextBox 6">
            <a:extLst>
              <a:ext uri="{FF2B5EF4-FFF2-40B4-BE49-F238E27FC236}">
                <a16:creationId xmlns:a16="http://schemas.microsoft.com/office/drawing/2014/main" id="{5C2CB669-5C86-4578-B398-7F2BB2B5D6AA}"/>
              </a:ext>
            </a:extLst>
          </p:cNvPr>
          <p:cNvSpPr txBox="1"/>
          <p:nvPr/>
        </p:nvSpPr>
        <p:spPr>
          <a:xfrm>
            <a:off x="1016295" y="1849275"/>
            <a:ext cx="4727448" cy="646331"/>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chemeClr val="bg1"/>
                </a:solidFill>
                <a:effectLst>
                  <a:outerShdw blurRad="38100" dist="38100" dir="2700000" algn="tl">
                    <a:srgbClr val="000000">
                      <a:alpha val="43137"/>
                    </a:srgbClr>
                  </a:outerShdw>
                </a:effectLst>
              </a:rPr>
              <a:t>WORDS </a:t>
            </a:r>
            <a:r>
              <a:rPr lang="en-US" sz="2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your </a:t>
            </a:r>
            <a:r>
              <a:rPr lang="en-US" sz="3600" dirty="0">
                <a:solidFill>
                  <a:schemeClr val="bg1"/>
                </a:solidFill>
                <a:effectLst>
                  <a:outerShdw blurRad="38100" dist="38100" dir="2700000" algn="tl">
                    <a:srgbClr val="000000">
                      <a:alpha val="43137"/>
                    </a:srgbClr>
                  </a:outerShdw>
                </a:effectLst>
              </a:rPr>
              <a:t>JOURNEY</a:t>
            </a:r>
          </a:p>
        </p:txBody>
      </p:sp>
      <p:sp>
        <p:nvSpPr>
          <p:cNvPr id="14" name="TextBox 13">
            <a:extLst>
              <a:ext uri="{FF2B5EF4-FFF2-40B4-BE49-F238E27FC236}">
                <a16:creationId xmlns:a16="http://schemas.microsoft.com/office/drawing/2014/main" id="{6D298B91-D8AD-4AF0-8AF3-D9595299124F}"/>
              </a:ext>
            </a:extLst>
          </p:cNvPr>
          <p:cNvSpPr txBox="1"/>
          <p:nvPr/>
        </p:nvSpPr>
        <p:spPr>
          <a:xfrm>
            <a:off x="591219" y="609575"/>
            <a:ext cx="2113079" cy="430887"/>
          </a:xfrm>
          <a:prstGeom prst="rect">
            <a:avLst/>
          </a:prstGeom>
          <a:solidFill>
            <a:schemeClr val="bg1">
              <a:lumMod val="95000"/>
            </a:schemeClr>
          </a:solid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dirty="0">
                <a:solidFill>
                  <a:srgbClr val="462300"/>
                </a:solidFill>
                <a:effectLst>
                  <a:outerShdw blurRad="38100" dist="38100" dir="2700000" algn="tl">
                    <a:srgbClr val="000000">
                      <a:alpha val="43137"/>
                    </a:srgbClr>
                  </a:outerShdw>
                </a:effectLst>
              </a:rPr>
              <a:t>BE INTENTIONAL</a:t>
            </a:r>
          </a:p>
        </p:txBody>
      </p:sp>
    </p:spTree>
    <p:extLst>
      <p:ext uri="{BB962C8B-B14F-4D97-AF65-F5344CB8AC3E}">
        <p14:creationId xmlns:p14="http://schemas.microsoft.com/office/powerpoint/2010/main" val="393619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337F2-0860-43DA-95A9-33B6467D2922}"/>
              </a:ext>
            </a:extLst>
          </p:cNvPr>
          <p:cNvSpPr txBox="1"/>
          <p:nvPr/>
        </p:nvSpPr>
        <p:spPr>
          <a:xfrm>
            <a:off x="948858" y="2003930"/>
            <a:ext cx="7246284" cy="2850139"/>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three key factors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guide both the internship and job 				search processes: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location, job function, and industry</a:t>
            </a:r>
            <a:r>
              <a:rPr lang="en-US" sz="1800" dirty="0">
                <a:solidFill>
                  <a:srgbClr val="2B568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600"/>
              </a:spcAft>
              <a:tabLst>
                <a:tab pos="1222375" algn="l"/>
              </a:tabLs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For most people, one of these factors is much more 	important that the other two, but for some all three are equally important. Only you can make that determination for your search, and many factors contribute to the varied weights.</a:t>
            </a:r>
          </a:p>
        </p:txBody>
      </p:sp>
      <p:pic>
        <p:nvPicPr>
          <p:cNvPr id="1026" name="Picture 2" descr="Key Png Background Photo - Three Keys | Transparent PNG Download #435504 -  Vippng">
            <a:extLst>
              <a:ext uri="{FF2B5EF4-FFF2-40B4-BE49-F238E27FC236}">
                <a16:creationId xmlns:a16="http://schemas.microsoft.com/office/drawing/2014/main" id="{8CC11DC2-BD90-4AE4-BAAB-23CCC99AEDA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9" b="98942" l="1128" r="99248"/>
                    </a14:imgEffect>
                  </a14:imgLayer>
                </a14:imgProps>
              </a:ext>
              <a:ext uri="{28A0092B-C50C-407E-A947-70E740481C1C}">
                <a14:useLocalDpi xmlns:a14="http://schemas.microsoft.com/office/drawing/2010/main" val="0"/>
              </a:ext>
            </a:extLst>
          </a:blip>
          <a:srcRect/>
          <a:stretch>
            <a:fillRect/>
          </a:stretch>
        </p:blipFill>
        <p:spPr bwMode="auto">
          <a:xfrm>
            <a:off x="382683" y="2561352"/>
            <a:ext cx="1933997" cy="1374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BAB168F-FDD9-464E-B0B1-4BEA265B78A1}"/>
              </a:ext>
            </a:extLst>
          </p:cNvPr>
          <p:cNvSpPr>
            <a:spLocks noGrp="1"/>
          </p:cNvSpPr>
          <p:nvPr>
            <p:ph type="sldNum" sz="quarter" idx="12"/>
          </p:nvPr>
        </p:nvSpPr>
        <p:spPr/>
        <p:txBody>
          <a:bodyPr/>
          <a:lstStyle/>
          <a:p>
            <a:fld id="{643F1E4A-8D98-4CF0-A371-FD4543696882}" type="slidenum">
              <a:rPr lang="en-US" smtClean="0"/>
              <a:t>2</a:t>
            </a:fld>
            <a:endParaRPr lang="en-US"/>
          </a:p>
        </p:txBody>
      </p:sp>
      <p:sp>
        <p:nvSpPr>
          <p:cNvPr id="5" name="TextBox 4">
            <a:extLst>
              <a:ext uri="{FF2B5EF4-FFF2-40B4-BE49-F238E27FC236}">
                <a16:creationId xmlns:a16="http://schemas.microsoft.com/office/drawing/2014/main" id="{35F37DBE-D3F4-4349-A02F-0F4B34D6C073}"/>
              </a:ext>
            </a:extLst>
          </p:cNvPr>
          <p:cNvSpPr txBox="1"/>
          <p:nvPr/>
        </p:nvSpPr>
        <p:spPr>
          <a:xfrm>
            <a:off x="948858" y="1419155"/>
            <a:ext cx="4139275" cy="584775"/>
          </a:xfrm>
          <a:prstGeom prst="rect">
            <a:avLst/>
          </a:prstGeom>
          <a:noFill/>
        </p:spPr>
        <p:txBody>
          <a:bodyPr wrap="none" rtlCol="0">
            <a:spAutoFit/>
          </a:bodyPr>
          <a:lstStyle/>
          <a:p>
            <a:pPr algn="ctr"/>
            <a:r>
              <a:rPr lang="en-US" sz="32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DEFINING THE SEARCH</a:t>
            </a:r>
          </a:p>
        </p:txBody>
      </p:sp>
    </p:spTree>
    <p:extLst>
      <p:ext uri="{BB962C8B-B14F-4D97-AF65-F5344CB8AC3E}">
        <p14:creationId xmlns:p14="http://schemas.microsoft.com/office/powerpoint/2010/main" val="92654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F2FD3-805F-4275-A70B-5D20A287B00E}"/>
              </a:ext>
            </a:extLst>
          </p:cNvPr>
          <p:cNvSpPr txBox="1"/>
          <p:nvPr/>
        </p:nvSpPr>
        <p:spPr>
          <a:xfrm>
            <a:off x="948016" y="2188596"/>
            <a:ext cx="7247965" cy="3188693"/>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single,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currently not be a factor, but it might become a major factor once </a:t>
            </a:r>
          </a:p>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are married, cohabitating, </a:t>
            </a:r>
          </a:p>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have children. </a:t>
            </a:r>
          </a:p>
          <a:p>
            <a:pPr marL="0" marR="0">
              <a:lnSpc>
                <a:spcPct val="150000"/>
              </a:lnSpc>
              <a:spcBef>
                <a:spcPts val="0"/>
              </a:spcBef>
              <a:tabLst>
                <a:tab pos="1222375" algn="l"/>
              </a:tabLst>
            </a:pPr>
            <a:endParaRPr lang="en-US" dirty="0">
              <a:solidFill>
                <a:srgbClr val="2B568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tabLst>
                <a:tab pos="1222375" algn="l"/>
              </a:tabLst>
            </a:pP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JOB FUNCTION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often the main driver for those with skills-based degrees or experience, like nurses, engineers, teachers, or law enforcement officers.</a:t>
            </a:r>
          </a:p>
        </p:txBody>
      </p:sp>
      <p:sp>
        <p:nvSpPr>
          <p:cNvPr id="11" name="Slide Number Placeholder 10">
            <a:extLst>
              <a:ext uri="{FF2B5EF4-FFF2-40B4-BE49-F238E27FC236}">
                <a16:creationId xmlns:a16="http://schemas.microsoft.com/office/drawing/2014/main" id="{A60F4EFF-CB0B-4E10-9932-4CAA39743995}"/>
              </a:ext>
            </a:extLst>
          </p:cNvPr>
          <p:cNvSpPr>
            <a:spLocks noGrp="1"/>
          </p:cNvSpPr>
          <p:nvPr>
            <p:ph type="sldNum" sz="quarter" idx="12"/>
          </p:nvPr>
        </p:nvSpPr>
        <p:spPr/>
        <p:txBody>
          <a:bodyPr/>
          <a:lstStyle/>
          <a:p>
            <a:fld id="{643F1E4A-8D98-4CF0-A371-FD4543696882}" type="slidenum">
              <a:rPr lang="en-US" smtClean="0"/>
              <a:t>3</a:t>
            </a:fld>
            <a:endParaRPr lang="en-US"/>
          </a:p>
        </p:txBody>
      </p:sp>
      <p:sp>
        <p:nvSpPr>
          <p:cNvPr id="12" name="TextBox 11">
            <a:extLst>
              <a:ext uri="{FF2B5EF4-FFF2-40B4-BE49-F238E27FC236}">
                <a16:creationId xmlns:a16="http://schemas.microsoft.com/office/drawing/2014/main" id="{565C35AF-092D-4A37-808C-95505EDCAAE9}"/>
              </a:ext>
            </a:extLst>
          </p:cNvPr>
          <p:cNvSpPr txBox="1"/>
          <p:nvPr/>
        </p:nvSpPr>
        <p:spPr>
          <a:xfrm>
            <a:off x="948016" y="1665376"/>
            <a:ext cx="7203777" cy="523220"/>
          </a:xfrm>
          <a:prstGeom prst="rect">
            <a:avLst/>
          </a:prstGeom>
          <a:noFill/>
        </p:spPr>
        <p:txBody>
          <a:bodyPr wrap="square" rtlCol="0">
            <a:spAutoFit/>
          </a:bodyPr>
          <a:lstStyle/>
          <a:p>
            <a:r>
              <a:rPr lang="en-US" sz="28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LOCATION - JOB FUNCTION - INDUSTRY</a:t>
            </a:r>
          </a:p>
        </p:txBody>
      </p:sp>
      <p:pic>
        <p:nvPicPr>
          <p:cNvPr id="1026" name="Picture 2" descr="The NW Austin Tech &amp; Startup Corridor | SEO'Brien">
            <a:extLst>
              <a:ext uri="{FF2B5EF4-FFF2-40B4-BE49-F238E27FC236}">
                <a16:creationId xmlns:a16="http://schemas.microsoft.com/office/drawing/2014/main" id="{830AAED8-E159-4A5D-8DFA-29596E3DB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8" y="2794944"/>
            <a:ext cx="2583210" cy="164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3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F2FD3-805F-4275-A70B-5D20A287B00E}"/>
              </a:ext>
            </a:extLst>
          </p:cNvPr>
          <p:cNvSpPr txBox="1"/>
          <p:nvPr/>
        </p:nvSpPr>
        <p:spPr>
          <a:xfrm>
            <a:off x="948018" y="2120420"/>
            <a:ext cx="7247965" cy="2896306"/>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Others may be more open regarding what they do, but know they want to be in a specific industry (tourism, healthcare, sports and athletics, manufacturing, etc.). </a:t>
            </a:r>
          </a:p>
          <a:p>
            <a:pPr marL="0" marR="0">
              <a:spcBef>
                <a:spcPts val="0"/>
              </a:spcBef>
              <a:tabLst>
                <a:tab pos="1222375"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the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INDUSTRY PREFERENCE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driven by what interests someone on a personal level, so be mindful of this as you work through the exercises in this chapter.</a:t>
            </a:r>
          </a:p>
        </p:txBody>
      </p:sp>
      <p:sp>
        <p:nvSpPr>
          <p:cNvPr id="11" name="Slide Number Placeholder 10">
            <a:extLst>
              <a:ext uri="{FF2B5EF4-FFF2-40B4-BE49-F238E27FC236}">
                <a16:creationId xmlns:a16="http://schemas.microsoft.com/office/drawing/2014/main" id="{A60F4EFF-CB0B-4E10-9932-4CAA39743995}"/>
              </a:ext>
            </a:extLst>
          </p:cNvPr>
          <p:cNvSpPr>
            <a:spLocks noGrp="1"/>
          </p:cNvSpPr>
          <p:nvPr>
            <p:ph type="sldNum" sz="quarter" idx="12"/>
          </p:nvPr>
        </p:nvSpPr>
        <p:spPr/>
        <p:txBody>
          <a:bodyPr/>
          <a:lstStyle/>
          <a:p>
            <a:fld id="{643F1E4A-8D98-4CF0-A371-FD4543696882}" type="slidenum">
              <a:rPr lang="en-US" smtClean="0"/>
              <a:t>4</a:t>
            </a:fld>
            <a:endParaRPr lang="en-US"/>
          </a:p>
        </p:txBody>
      </p:sp>
      <p:sp>
        <p:nvSpPr>
          <p:cNvPr id="13" name="TextBox 12">
            <a:extLst>
              <a:ext uri="{FF2B5EF4-FFF2-40B4-BE49-F238E27FC236}">
                <a16:creationId xmlns:a16="http://schemas.microsoft.com/office/drawing/2014/main" id="{832CC298-56B8-4C74-BB15-F296CCD9E82C}"/>
              </a:ext>
            </a:extLst>
          </p:cNvPr>
          <p:cNvSpPr txBox="1"/>
          <p:nvPr/>
        </p:nvSpPr>
        <p:spPr>
          <a:xfrm>
            <a:off x="970111" y="1597200"/>
            <a:ext cx="7203777" cy="523220"/>
          </a:xfrm>
          <a:prstGeom prst="rect">
            <a:avLst/>
          </a:prstGeom>
          <a:noFill/>
        </p:spPr>
        <p:txBody>
          <a:bodyPr wrap="square" rtlCol="0">
            <a:spAutoFit/>
          </a:bodyPr>
          <a:lstStyle/>
          <a:p>
            <a:r>
              <a:rPr lang="en-US" sz="28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LOCATION - JOB FUNCTION - INDUSTRY</a:t>
            </a:r>
          </a:p>
        </p:txBody>
      </p:sp>
    </p:spTree>
    <p:extLst>
      <p:ext uri="{BB962C8B-B14F-4D97-AF65-F5344CB8AC3E}">
        <p14:creationId xmlns:p14="http://schemas.microsoft.com/office/powerpoint/2010/main" val="429487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516B09-C54C-4F79-AF3A-96711F1AFBD1}"/>
              </a:ext>
            </a:extLst>
          </p:cNvPr>
          <p:cNvSpPr txBox="1"/>
          <p:nvPr/>
        </p:nvSpPr>
        <p:spPr>
          <a:xfrm>
            <a:off x="905435" y="2365568"/>
            <a:ext cx="7333129" cy="2126864"/>
          </a:xfrm>
          <a:prstGeom prst="rect">
            <a:avLst/>
          </a:prstGeom>
          <a:noFill/>
        </p:spPr>
        <p:txBody>
          <a:bodyPr wrap="square">
            <a:spAutoFit/>
          </a:bodyPr>
          <a:lstStyle/>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exercises are designed to guide you as you define and fine-tune your specific search parameters along with the associated weight of each one. Please seriously consider the questions asked, and take whatever time is necessary to provide your answers, as they will guide the rest of the search process.</a:t>
            </a:r>
          </a:p>
        </p:txBody>
      </p:sp>
      <p:sp>
        <p:nvSpPr>
          <p:cNvPr id="2" name="Slide Number Placeholder 1">
            <a:extLst>
              <a:ext uri="{FF2B5EF4-FFF2-40B4-BE49-F238E27FC236}">
                <a16:creationId xmlns:a16="http://schemas.microsoft.com/office/drawing/2014/main" id="{D75F9C34-77F7-43E6-BDEC-A9D46F860FAF}"/>
              </a:ext>
            </a:extLst>
          </p:cNvPr>
          <p:cNvSpPr>
            <a:spLocks noGrp="1"/>
          </p:cNvSpPr>
          <p:nvPr>
            <p:ph type="sldNum" sz="quarter" idx="12"/>
          </p:nvPr>
        </p:nvSpPr>
        <p:spPr/>
        <p:txBody>
          <a:bodyPr/>
          <a:lstStyle/>
          <a:p>
            <a:fld id="{643F1E4A-8D98-4CF0-A371-FD4543696882}" type="slidenum">
              <a:rPr lang="en-US" smtClean="0"/>
              <a:t>5</a:t>
            </a:fld>
            <a:endParaRPr lang="en-US"/>
          </a:p>
        </p:txBody>
      </p:sp>
      <p:sp>
        <p:nvSpPr>
          <p:cNvPr id="15" name="TextBox 14">
            <a:extLst>
              <a:ext uri="{FF2B5EF4-FFF2-40B4-BE49-F238E27FC236}">
                <a16:creationId xmlns:a16="http://schemas.microsoft.com/office/drawing/2014/main" id="{547C96B4-3531-4236-9054-2D0965367926}"/>
              </a:ext>
            </a:extLst>
          </p:cNvPr>
          <p:cNvSpPr txBox="1"/>
          <p:nvPr/>
        </p:nvSpPr>
        <p:spPr>
          <a:xfrm>
            <a:off x="905435" y="1842348"/>
            <a:ext cx="7203777" cy="523220"/>
          </a:xfrm>
          <a:prstGeom prst="rect">
            <a:avLst/>
          </a:prstGeom>
          <a:noFill/>
        </p:spPr>
        <p:txBody>
          <a:bodyPr wrap="square" rtlCol="0">
            <a:spAutoFit/>
          </a:bodyPr>
          <a:lstStyle/>
          <a:p>
            <a:r>
              <a:rPr lang="en-US" sz="28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LOCATION - JOB FUNCTION - INDUSTRY</a:t>
            </a:r>
          </a:p>
        </p:txBody>
      </p:sp>
      <p:sp>
        <p:nvSpPr>
          <p:cNvPr id="5" name="Arrow: Down 4">
            <a:extLst>
              <a:ext uri="{FF2B5EF4-FFF2-40B4-BE49-F238E27FC236}">
                <a16:creationId xmlns:a16="http://schemas.microsoft.com/office/drawing/2014/main" id="{9B22DED7-6E4E-4D58-A940-3020A3FB13F4}"/>
              </a:ext>
            </a:extLst>
          </p:cNvPr>
          <p:cNvSpPr/>
          <p:nvPr/>
        </p:nvSpPr>
        <p:spPr>
          <a:xfrm>
            <a:off x="3935691" y="5948478"/>
            <a:ext cx="1272619" cy="772998"/>
          </a:xfrm>
          <a:prstGeom prst="downArrow">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48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2345F-AB2F-478D-9DD6-C81901A63AA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t="9403" b="8317"/>
          <a:stretch/>
        </p:blipFill>
        <p:spPr>
          <a:xfrm>
            <a:off x="273423" y="605117"/>
            <a:ext cx="8597153" cy="5647765"/>
          </a:xfrm>
          <a:prstGeom prst="rect">
            <a:avLst/>
          </a:prstGeom>
        </p:spPr>
      </p:pic>
      <p:sp>
        <p:nvSpPr>
          <p:cNvPr id="3" name="TextBox 2">
            <a:extLst>
              <a:ext uri="{FF2B5EF4-FFF2-40B4-BE49-F238E27FC236}">
                <a16:creationId xmlns:a16="http://schemas.microsoft.com/office/drawing/2014/main" id="{881BBE52-2615-4DB6-9360-44D1878297A6}"/>
              </a:ext>
            </a:extLst>
          </p:cNvPr>
          <p:cNvSpPr txBox="1"/>
          <p:nvPr/>
        </p:nvSpPr>
        <p:spPr>
          <a:xfrm>
            <a:off x="909918" y="1658547"/>
            <a:ext cx="7324164" cy="3606757"/>
          </a:xfrm>
          <a:prstGeom prst="rect">
            <a:avLst/>
          </a:prstGeom>
          <a:noFill/>
        </p:spPr>
        <p:txBody>
          <a:bodyPr wrap="square">
            <a:spAutoFit/>
          </a:bodyPr>
          <a:lstStyle/>
          <a:p>
            <a:pPr marL="0" marR="0">
              <a:lnSpc>
                <a:spcPct val="107000"/>
              </a:lnSpc>
              <a:spcBef>
                <a:spcPts val="0"/>
              </a:spcBef>
              <a:spcAft>
                <a:spcPts val="600"/>
              </a:spcAft>
              <a:tabLst>
                <a:tab pos="1222375" algn="l"/>
              </a:tabLst>
            </a:pPr>
            <a:r>
              <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EXERCISE 1</a:t>
            </a:r>
          </a:p>
          <a:p>
            <a:pPr marL="0" marR="0">
              <a:spcBef>
                <a:spcPts val="0"/>
              </a:spcBef>
              <a:spcAft>
                <a:spcPts val="600"/>
              </a:spcAft>
              <a:tabLst>
                <a:tab pos="1222375"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LOCATION: </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 you have geographical limitations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are you free to move anywhere for the right opportunity?</a:t>
            </a:r>
          </a:p>
          <a:p>
            <a:pPr marL="0" marR="0">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600"/>
              </a:spcAft>
              <a:tabLst>
                <a:tab pos="1222375" algn="l"/>
              </a:tabLst>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am free to move anywhere 		</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have geographical limitations</a:t>
            </a:r>
          </a:p>
          <a:p>
            <a:pPr marL="0" marR="0">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indicated you have limitations, please complete the following:</a:t>
            </a:r>
          </a:p>
          <a:p>
            <a:pPr marL="0" marR="0">
              <a:lnSpc>
                <a:spcPct val="107000"/>
              </a:lnSpc>
              <a:spcBef>
                <a:spcPts val="0"/>
              </a:spcBef>
              <a:spcAft>
                <a:spcPts val="600"/>
              </a:spcAft>
              <a:tabLst>
                <a:tab pos="122237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 need to be within___ miles of this location: ________________________</a:t>
            </a:r>
          </a:p>
        </p:txBody>
      </p:sp>
      <p:sp>
        <p:nvSpPr>
          <p:cNvPr id="4" name="TextBox 3">
            <a:extLst>
              <a:ext uri="{FF2B5EF4-FFF2-40B4-BE49-F238E27FC236}">
                <a16:creationId xmlns:a16="http://schemas.microsoft.com/office/drawing/2014/main" id="{51278DFD-EC43-4098-9D36-C95F4A9715C5}"/>
              </a:ext>
            </a:extLst>
          </p:cNvPr>
          <p:cNvSpPr txBox="1"/>
          <p:nvPr/>
        </p:nvSpPr>
        <p:spPr>
          <a:xfrm>
            <a:off x="6302143" y="1262690"/>
            <a:ext cx="1931939" cy="584775"/>
          </a:xfrm>
          <a:prstGeom prst="rect">
            <a:avLst/>
          </a:prstGeom>
          <a:noFill/>
        </p:spPr>
        <p:txBody>
          <a:bodyPr wrap="none" rtlCol="0">
            <a:spAutoFit/>
          </a:bodyPr>
          <a:lstStyle/>
          <a:p>
            <a:pPr algn="ctr"/>
            <a:r>
              <a:rPr lang="en-US" sz="32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LOCATION</a:t>
            </a:r>
          </a:p>
        </p:txBody>
      </p:sp>
      <p:sp>
        <p:nvSpPr>
          <p:cNvPr id="2" name="Slide Number Placeholder 1">
            <a:extLst>
              <a:ext uri="{FF2B5EF4-FFF2-40B4-BE49-F238E27FC236}">
                <a16:creationId xmlns:a16="http://schemas.microsoft.com/office/drawing/2014/main" id="{98AF3D38-897B-41FE-939E-FD1072A28210}"/>
              </a:ext>
            </a:extLst>
          </p:cNvPr>
          <p:cNvSpPr>
            <a:spLocks noGrp="1"/>
          </p:cNvSpPr>
          <p:nvPr>
            <p:ph type="sldNum" sz="quarter" idx="12"/>
          </p:nvPr>
        </p:nvSpPr>
        <p:spPr/>
        <p:txBody>
          <a:bodyPr/>
          <a:lstStyle/>
          <a:p>
            <a:fld id="{643F1E4A-8D98-4CF0-A371-FD4543696882}" type="slidenum">
              <a:rPr lang="en-US" smtClean="0"/>
              <a:t>6</a:t>
            </a:fld>
            <a:endParaRPr lang="en-US"/>
          </a:p>
        </p:txBody>
      </p:sp>
      <p:sp>
        <p:nvSpPr>
          <p:cNvPr id="6" name="Arrow: Down 5">
            <a:extLst>
              <a:ext uri="{FF2B5EF4-FFF2-40B4-BE49-F238E27FC236}">
                <a16:creationId xmlns:a16="http://schemas.microsoft.com/office/drawing/2014/main" id="{2848536C-C5F1-404C-A377-8EA66F7EA654}"/>
              </a:ext>
            </a:extLst>
          </p:cNvPr>
          <p:cNvSpPr/>
          <p:nvPr/>
        </p:nvSpPr>
        <p:spPr>
          <a:xfrm>
            <a:off x="3935691" y="5948478"/>
            <a:ext cx="1272619" cy="772998"/>
          </a:xfrm>
          <a:prstGeom prst="downArrow">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08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ADBADE-4BEC-49DA-87A1-DD6019E4E4CD}"/>
              </a:ext>
            </a:extLst>
          </p:cNvPr>
          <p:cNvSpPr txBox="1"/>
          <p:nvPr/>
        </p:nvSpPr>
        <p:spPr>
          <a:xfrm>
            <a:off x="950259" y="2198246"/>
            <a:ext cx="7297270" cy="3223447"/>
          </a:xfrm>
          <a:prstGeom prst="rect">
            <a:avLst/>
          </a:prstGeom>
          <a:noFill/>
        </p:spPr>
        <p:txBody>
          <a:bodyPr wrap="square">
            <a:spAutoFit/>
          </a:bodyPr>
          <a:lstStyle/>
          <a:p>
            <a:pPr marL="0" marR="0">
              <a:lnSpc>
                <a:spcPct val="107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I would prefer to, or need to, live in one of the following cities:</a:t>
            </a:r>
          </a:p>
          <a:p>
            <a:pPr marL="287338" marR="0" indent="-287338">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1) ____________________________________________________________</a:t>
            </a:r>
          </a:p>
          <a:p>
            <a:pPr marL="287338" marR="0" indent="-287338">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2) ____________________________________________________________</a:t>
            </a:r>
          </a:p>
          <a:p>
            <a:pPr marL="287338" marR="0" indent="-287338">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3) ____________________________________________________________</a:t>
            </a:r>
          </a:p>
          <a:p>
            <a:pPr marL="0" marR="0">
              <a:lnSpc>
                <a:spcPct val="150000"/>
              </a:lnSpc>
              <a:spcBef>
                <a:spcPts val="0"/>
              </a:spcBef>
              <a:tabLst>
                <a:tab pos="122237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I would prefer to, or need to, live in the following regions/country/province:  ________________________________________</a:t>
            </a:r>
          </a:p>
        </p:txBody>
      </p:sp>
      <p:sp>
        <p:nvSpPr>
          <p:cNvPr id="4" name="TextBox 3">
            <a:extLst>
              <a:ext uri="{FF2B5EF4-FFF2-40B4-BE49-F238E27FC236}">
                <a16:creationId xmlns:a16="http://schemas.microsoft.com/office/drawing/2014/main" id="{BD1B0B46-85A0-4BCC-A5D9-F17335E563CA}"/>
              </a:ext>
            </a:extLst>
          </p:cNvPr>
          <p:cNvSpPr txBox="1"/>
          <p:nvPr/>
        </p:nvSpPr>
        <p:spPr>
          <a:xfrm>
            <a:off x="950259" y="1436307"/>
            <a:ext cx="1931939" cy="584775"/>
          </a:xfrm>
          <a:prstGeom prst="rect">
            <a:avLst/>
          </a:prstGeom>
          <a:noFill/>
        </p:spPr>
        <p:txBody>
          <a:bodyPr wrap="none" rtlCol="0">
            <a:spAutoFit/>
          </a:bodyPr>
          <a:lstStyle/>
          <a:p>
            <a:pPr algn="ctr"/>
            <a:r>
              <a:rPr lang="en-US" sz="32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LOCATION</a:t>
            </a:r>
          </a:p>
        </p:txBody>
      </p:sp>
      <p:sp>
        <p:nvSpPr>
          <p:cNvPr id="2" name="Slide Number Placeholder 1">
            <a:extLst>
              <a:ext uri="{FF2B5EF4-FFF2-40B4-BE49-F238E27FC236}">
                <a16:creationId xmlns:a16="http://schemas.microsoft.com/office/drawing/2014/main" id="{6F3B6355-78B8-4613-944D-CC4EA9100E27}"/>
              </a:ext>
            </a:extLst>
          </p:cNvPr>
          <p:cNvSpPr>
            <a:spLocks noGrp="1"/>
          </p:cNvSpPr>
          <p:nvPr>
            <p:ph type="sldNum" sz="quarter" idx="12"/>
          </p:nvPr>
        </p:nvSpPr>
        <p:spPr/>
        <p:txBody>
          <a:bodyPr/>
          <a:lstStyle/>
          <a:p>
            <a:fld id="{643F1E4A-8D98-4CF0-A371-FD4543696882}" type="slidenum">
              <a:rPr lang="en-US" smtClean="0"/>
              <a:t>7</a:t>
            </a:fld>
            <a:endParaRPr lang="en-US"/>
          </a:p>
        </p:txBody>
      </p:sp>
      <p:sp>
        <p:nvSpPr>
          <p:cNvPr id="5" name="Arrow: Down 4">
            <a:extLst>
              <a:ext uri="{FF2B5EF4-FFF2-40B4-BE49-F238E27FC236}">
                <a16:creationId xmlns:a16="http://schemas.microsoft.com/office/drawing/2014/main" id="{A405315D-BE16-4CAA-BE9B-1E928A0A5383}"/>
              </a:ext>
            </a:extLst>
          </p:cNvPr>
          <p:cNvSpPr/>
          <p:nvPr/>
        </p:nvSpPr>
        <p:spPr>
          <a:xfrm>
            <a:off x="3935691" y="5948478"/>
            <a:ext cx="1272619" cy="772998"/>
          </a:xfrm>
          <a:prstGeom prst="downArrow">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21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B2237-506B-4777-B14C-4F2250A9ED9A}"/>
              </a:ext>
            </a:extLst>
          </p:cNvPr>
          <p:cNvSpPr txBox="1"/>
          <p:nvPr/>
        </p:nvSpPr>
        <p:spPr>
          <a:xfrm>
            <a:off x="3762943" y="3183700"/>
            <a:ext cx="4456899" cy="2742417"/>
          </a:xfrm>
          <a:prstGeom prst="rect">
            <a:avLst/>
          </a:prstGeom>
          <a:noFill/>
        </p:spPr>
        <p:txBody>
          <a:bodyPr wrap="square">
            <a:spAutoFit/>
          </a:bodyPr>
          <a:lstStyle/>
          <a:p>
            <a:pPr marL="0" marR="0">
              <a:lnSpc>
                <a:spcPct val="150000"/>
              </a:lnSpc>
              <a:spcBef>
                <a:spcPts val="0"/>
              </a:spcBef>
              <a:spcAft>
                <a:spcPts val="12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1.__________________________________</a:t>
            </a:r>
          </a:p>
          <a:p>
            <a:pPr marL="0" marR="0">
              <a:lnSpc>
                <a:spcPct val="150000"/>
              </a:lnSpc>
              <a:spcBef>
                <a:spcPts val="0"/>
              </a:spcBef>
              <a:spcAft>
                <a:spcPts val="12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2.__________________________________</a:t>
            </a:r>
          </a:p>
          <a:p>
            <a:pPr marL="0" marR="0">
              <a:lnSpc>
                <a:spcPct val="150000"/>
              </a:lnSpc>
              <a:spcBef>
                <a:spcPts val="0"/>
              </a:spcBef>
              <a:spcAft>
                <a:spcPts val="12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3. __________________________________</a:t>
            </a:r>
          </a:p>
          <a:p>
            <a:pPr marL="0" marR="0">
              <a:lnSpc>
                <a:spcPct val="150000"/>
              </a:lnSpc>
              <a:spcBef>
                <a:spcPts val="0"/>
              </a:spcBef>
              <a:spcAft>
                <a:spcPts val="12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4. __________________________________</a:t>
            </a:r>
          </a:p>
          <a:p>
            <a:pPr marL="0" marR="0">
              <a:lnSpc>
                <a:spcPct val="150000"/>
              </a:lnSpc>
              <a:spcBef>
                <a:spcPts val="0"/>
              </a:spcBef>
              <a:spcAft>
                <a:spcPts val="12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5.___________________________________</a:t>
            </a:r>
          </a:p>
        </p:txBody>
      </p:sp>
      <p:sp>
        <p:nvSpPr>
          <p:cNvPr id="7" name="TextBox 6">
            <a:extLst>
              <a:ext uri="{FF2B5EF4-FFF2-40B4-BE49-F238E27FC236}">
                <a16:creationId xmlns:a16="http://schemas.microsoft.com/office/drawing/2014/main" id="{9C0F082B-8CD7-48CD-BFFD-257944E5724C}"/>
              </a:ext>
            </a:extLst>
          </p:cNvPr>
          <p:cNvSpPr txBox="1"/>
          <p:nvPr/>
        </p:nvSpPr>
        <p:spPr>
          <a:xfrm>
            <a:off x="870739" y="1393356"/>
            <a:ext cx="7324164" cy="1767984"/>
          </a:xfrm>
          <a:prstGeom prst="rect">
            <a:avLst/>
          </a:prstGeom>
          <a:noFill/>
        </p:spPr>
        <p:txBody>
          <a:bodyPr wrap="square">
            <a:spAutoFit/>
          </a:bodyPr>
          <a:lstStyle/>
          <a:p>
            <a:pPr marL="0" marR="0">
              <a:lnSpc>
                <a:spcPct val="107000"/>
              </a:lnSpc>
              <a:spcBef>
                <a:spcPts val="0"/>
              </a:spcBef>
              <a:spcAft>
                <a:spcPts val="600"/>
              </a:spcAft>
              <a:tabLst>
                <a:tab pos="1222375" algn="l"/>
              </a:tabLst>
            </a:pPr>
            <a:r>
              <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EXERCISE 2</a:t>
            </a:r>
          </a:p>
          <a:p>
            <a:pPr marL="0" marR="0">
              <a:lnSpc>
                <a:spcPct val="150000"/>
              </a:lnSpc>
              <a:spcBef>
                <a:spcPts val="0"/>
              </a:spcBef>
              <a:spcAft>
                <a:spcPts val="600"/>
              </a:spcAft>
              <a:tabLst>
                <a:tab pos="1222375" algn="l"/>
              </a:tabLst>
            </a:pP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JOB FUNCTION</a:t>
            </a:r>
            <a:r>
              <a:rPr lang="en-US" sz="1800" dirty="0">
                <a:solidFill>
                  <a:srgbClr val="2B568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the work you did earlier related to your Career Directions, what are the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three to five job functions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target? Prioritize them below with #1 being your top preference.</a:t>
            </a:r>
          </a:p>
        </p:txBody>
      </p:sp>
      <p:sp>
        <p:nvSpPr>
          <p:cNvPr id="5" name="TextBox 4">
            <a:extLst>
              <a:ext uri="{FF2B5EF4-FFF2-40B4-BE49-F238E27FC236}">
                <a16:creationId xmlns:a16="http://schemas.microsoft.com/office/drawing/2014/main" id="{18A72698-9470-4EDB-9437-9C5B6AD5562A}"/>
              </a:ext>
            </a:extLst>
          </p:cNvPr>
          <p:cNvSpPr txBox="1"/>
          <p:nvPr/>
        </p:nvSpPr>
        <p:spPr>
          <a:xfrm>
            <a:off x="5405997" y="1118664"/>
            <a:ext cx="2744661" cy="584775"/>
          </a:xfrm>
          <a:prstGeom prst="rect">
            <a:avLst/>
          </a:prstGeom>
          <a:noFill/>
        </p:spPr>
        <p:txBody>
          <a:bodyPr wrap="none" rtlCol="0">
            <a:spAutoFit/>
          </a:bodyPr>
          <a:lstStyle/>
          <a:p>
            <a:pPr algn="ctr"/>
            <a:r>
              <a:rPr lang="en-US" sz="32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JOB FUNCTION</a:t>
            </a:r>
          </a:p>
        </p:txBody>
      </p:sp>
      <p:sp>
        <p:nvSpPr>
          <p:cNvPr id="2" name="Slide Number Placeholder 1">
            <a:extLst>
              <a:ext uri="{FF2B5EF4-FFF2-40B4-BE49-F238E27FC236}">
                <a16:creationId xmlns:a16="http://schemas.microsoft.com/office/drawing/2014/main" id="{DF212704-E1E6-4507-AB61-48C300F9A163}"/>
              </a:ext>
            </a:extLst>
          </p:cNvPr>
          <p:cNvSpPr>
            <a:spLocks noGrp="1"/>
          </p:cNvSpPr>
          <p:nvPr>
            <p:ph type="sldNum" sz="quarter" idx="12"/>
          </p:nvPr>
        </p:nvSpPr>
        <p:spPr/>
        <p:txBody>
          <a:bodyPr/>
          <a:lstStyle/>
          <a:p>
            <a:fld id="{643F1E4A-8D98-4CF0-A371-FD4543696882}" type="slidenum">
              <a:rPr lang="en-US" smtClean="0"/>
              <a:t>8</a:t>
            </a:fld>
            <a:endParaRPr lang="en-US"/>
          </a:p>
        </p:txBody>
      </p:sp>
      <p:grpSp>
        <p:nvGrpSpPr>
          <p:cNvPr id="9" name="Group 8">
            <a:extLst>
              <a:ext uri="{FF2B5EF4-FFF2-40B4-BE49-F238E27FC236}">
                <a16:creationId xmlns:a16="http://schemas.microsoft.com/office/drawing/2014/main" id="{8EF12E7B-B02E-49A1-A41D-1ED522A59808}"/>
              </a:ext>
            </a:extLst>
          </p:cNvPr>
          <p:cNvGrpSpPr/>
          <p:nvPr/>
        </p:nvGrpSpPr>
        <p:grpSpPr>
          <a:xfrm>
            <a:off x="895678" y="3510751"/>
            <a:ext cx="2584362" cy="2118799"/>
            <a:chOff x="895678" y="3510751"/>
            <a:chExt cx="2584362" cy="2118799"/>
          </a:xfrm>
        </p:grpSpPr>
        <p:pic>
          <p:nvPicPr>
            <p:cNvPr id="4" name="Picture 3">
              <a:extLst>
                <a:ext uri="{FF2B5EF4-FFF2-40B4-BE49-F238E27FC236}">
                  <a16:creationId xmlns:a16="http://schemas.microsoft.com/office/drawing/2014/main" id="{97C1F323-EEFB-4AB7-BE5A-39C5EA86056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6582" b="36975"/>
            <a:stretch/>
          </p:blipFill>
          <p:spPr>
            <a:xfrm>
              <a:off x="984643" y="3510751"/>
              <a:ext cx="2406432" cy="176798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51EAE00-57CC-49CA-B494-2B1FC5A2887E}"/>
                </a:ext>
              </a:extLst>
            </p:cNvPr>
            <p:cNvSpPr txBox="1"/>
            <p:nvPr/>
          </p:nvSpPr>
          <p:spPr>
            <a:xfrm>
              <a:off x="895678" y="5352551"/>
              <a:ext cx="2584362" cy="276999"/>
            </a:xfrm>
            <a:prstGeom prst="rect">
              <a:avLst/>
            </a:prstGeom>
            <a:noFill/>
          </p:spPr>
          <p:txBody>
            <a:bodyPr wrap="none" rtlCol="0">
              <a:spAutoFit/>
            </a:bodyPr>
            <a:lstStyle/>
            <a:p>
              <a:r>
                <a:rPr lang="en-US"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Butcher – Baker – Candle Stick Maker</a:t>
              </a:r>
            </a:p>
          </p:txBody>
        </p:sp>
      </p:grpSp>
      <p:sp>
        <p:nvSpPr>
          <p:cNvPr id="8" name="Arrow: Down 7">
            <a:extLst>
              <a:ext uri="{FF2B5EF4-FFF2-40B4-BE49-F238E27FC236}">
                <a16:creationId xmlns:a16="http://schemas.microsoft.com/office/drawing/2014/main" id="{595B6F22-542F-4BAE-85F1-D154446A189A}"/>
              </a:ext>
            </a:extLst>
          </p:cNvPr>
          <p:cNvSpPr/>
          <p:nvPr/>
        </p:nvSpPr>
        <p:spPr>
          <a:xfrm>
            <a:off x="3935691" y="5948478"/>
            <a:ext cx="1272619" cy="772998"/>
          </a:xfrm>
          <a:prstGeom prst="downArrow">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05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3AFF3-68F6-46ED-A246-3C92A2FA804D}"/>
              </a:ext>
            </a:extLst>
          </p:cNvPr>
          <p:cNvSpPr txBox="1"/>
          <p:nvPr/>
        </p:nvSpPr>
        <p:spPr>
          <a:xfrm>
            <a:off x="909917" y="1084434"/>
            <a:ext cx="7324165" cy="5138138"/>
          </a:xfrm>
          <a:prstGeom prst="rect">
            <a:avLst/>
          </a:prstGeom>
          <a:noFill/>
        </p:spPr>
        <p:txBody>
          <a:bodyPr wrap="square">
            <a:spAutoFit/>
          </a:bodyPr>
          <a:lstStyle/>
          <a:p>
            <a:pPr marL="0" marR="0">
              <a:lnSpc>
                <a:spcPct val="107000"/>
              </a:lnSpc>
              <a:spcBef>
                <a:spcPts val="0"/>
              </a:spcBef>
              <a:spcAft>
                <a:spcPts val="600"/>
              </a:spcAft>
              <a:tabLst>
                <a:tab pos="1222375" algn="l"/>
              </a:tabLst>
            </a:pPr>
            <a:r>
              <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EXERCISE 3</a:t>
            </a:r>
          </a:p>
          <a:p>
            <a:pPr marL="0" marR="0">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all you have learned about yourself so far,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industry(</a:t>
            </a:r>
            <a:r>
              <a:rPr lang="en-US" sz="1800" i="1" dirty="0" err="1">
                <a:solidFill>
                  <a:srgbClr val="2B568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ies</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or business sector(</a:t>
            </a:r>
            <a:r>
              <a:rPr lang="en-US" sz="1800" i="1" dirty="0">
                <a:solidFill>
                  <a:srgbClr val="2B568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2B56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are you most attracted to at this point </a:t>
            </a:r>
            <a:r>
              <a:rPr lang="en-US" sz="1800" dirty="0">
                <a:effectLst/>
                <a:latin typeface="Calibri" panose="020F0502020204030204" pitchFamily="34" charset="0"/>
                <a:ea typeface="Calibri" panose="020F0502020204030204" pitchFamily="34" charset="0"/>
                <a:cs typeface="Times New Roman" panose="02020603050405020304" pitchFamily="18" charset="0"/>
              </a:rPr>
              <a:t>(e.g., law enforcement, healthcare, K-12 education, tourism, media, agribusiness, entertainment, sports operations, business, etc.)? </a:t>
            </a:r>
          </a:p>
          <a:p>
            <a:pPr marL="0" marR="0">
              <a:lnSpc>
                <a:spcPct val="150000"/>
              </a:lnSpc>
              <a:spcBef>
                <a:spcPts val="0"/>
              </a:spcBef>
              <a:spcAft>
                <a:spcPts val="600"/>
              </a:spcAft>
              <a:tabLst>
                <a:tab pos="1222375" algn="l"/>
              </a:tabLst>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List 5 in rank order.</a:t>
            </a:r>
          </a:p>
          <a:p>
            <a:pPr marR="0" indent="396875">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1.  __________________________________________________</a:t>
            </a:r>
          </a:p>
          <a:p>
            <a:pPr marR="0" indent="396875">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2. ___________________________________________________</a:t>
            </a:r>
          </a:p>
          <a:p>
            <a:pPr marR="0" indent="396875">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3. ___________________________________________________</a:t>
            </a:r>
          </a:p>
          <a:p>
            <a:pPr marR="0" indent="396875">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4. ___________________________________________________</a:t>
            </a:r>
          </a:p>
          <a:p>
            <a:pPr marR="0" indent="396875">
              <a:lnSpc>
                <a:spcPct val="150000"/>
              </a:lnSpc>
              <a:spcBef>
                <a:spcPts val="0"/>
              </a:spcBef>
              <a:spcAft>
                <a:spcPts val="600"/>
              </a:spcAft>
              <a:tabLst>
                <a:tab pos="122237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5. ___________________________________________________</a:t>
            </a:r>
          </a:p>
        </p:txBody>
      </p:sp>
      <p:sp>
        <p:nvSpPr>
          <p:cNvPr id="4" name="TextBox 3">
            <a:extLst>
              <a:ext uri="{FF2B5EF4-FFF2-40B4-BE49-F238E27FC236}">
                <a16:creationId xmlns:a16="http://schemas.microsoft.com/office/drawing/2014/main" id="{F4EFEF80-4411-4F6A-B0D4-2934D9735B58}"/>
              </a:ext>
            </a:extLst>
          </p:cNvPr>
          <p:cNvSpPr txBox="1"/>
          <p:nvPr/>
        </p:nvSpPr>
        <p:spPr>
          <a:xfrm>
            <a:off x="6027887" y="792046"/>
            <a:ext cx="1999265" cy="584775"/>
          </a:xfrm>
          <a:prstGeom prst="rect">
            <a:avLst/>
          </a:prstGeom>
          <a:noFill/>
        </p:spPr>
        <p:txBody>
          <a:bodyPr wrap="none" rtlCol="0">
            <a:spAutoFit/>
          </a:bodyPr>
          <a:lstStyle/>
          <a:p>
            <a:pPr algn="ctr"/>
            <a:r>
              <a:rPr lang="en-US" sz="3200" spc="200" dirty="0">
                <a:solidFill>
                  <a:schemeClr val="bg1">
                    <a:lumMod val="85000"/>
                  </a:schemeClr>
                </a:solidFill>
                <a:effectLst>
                  <a:reflection blurRad="6350" stA="55000" endA="300" endPos="45500" dir="5400000" sy="-100000" algn="bl" rotWithShape="0"/>
                </a:effectLst>
                <a:latin typeface="Impact" panose="020B0806030902050204" pitchFamily="34" charset="0"/>
              </a:rPr>
              <a:t>INDUSTRY</a:t>
            </a:r>
          </a:p>
        </p:txBody>
      </p:sp>
      <p:sp>
        <p:nvSpPr>
          <p:cNvPr id="2" name="Slide Number Placeholder 1">
            <a:extLst>
              <a:ext uri="{FF2B5EF4-FFF2-40B4-BE49-F238E27FC236}">
                <a16:creationId xmlns:a16="http://schemas.microsoft.com/office/drawing/2014/main" id="{D89921B6-1C3E-48B5-8DB5-B152FA1A1B37}"/>
              </a:ext>
            </a:extLst>
          </p:cNvPr>
          <p:cNvSpPr>
            <a:spLocks noGrp="1"/>
          </p:cNvSpPr>
          <p:nvPr>
            <p:ph type="sldNum" sz="quarter" idx="12"/>
          </p:nvPr>
        </p:nvSpPr>
        <p:spPr/>
        <p:txBody>
          <a:bodyPr/>
          <a:lstStyle/>
          <a:p>
            <a:fld id="{643F1E4A-8D98-4CF0-A371-FD4543696882}" type="slidenum">
              <a:rPr lang="en-US" smtClean="0"/>
              <a:t>9</a:t>
            </a:fld>
            <a:endParaRPr lang="en-US"/>
          </a:p>
        </p:txBody>
      </p:sp>
    </p:spTree>
    <p:extLst>
      <p:ext uri="{BB962C8B-B14F-4D97-AF65-F5344CB8AC3E}">
        <p14:creationId xmlns:p14="http://schemas.microsoft.com/office/powerpoint/2010/main" val="13364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916</Words>
  <Application>Microsoft Office PowerPoint</Application>
  <PresentationFormat>On-screen Show (4:3)</PresentationFormat>
  <Paragraphs>113</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Peter</cp:lastModifiedBy>
  <cp:revision>52</cp:revision>
  <dcterms:created xsi:type="dcterms:W3CDTF">2020-12-31T14:51:19Z</dcterms:created>
  <dcterms:modified xsi:type="dcterms:W3CDTF">2021-02-22T18:33:43Z</dcterms:modified>
</cp:coreProperties>
</file>